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e7dd55ad5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e7dd55ad5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3e7dd55ad5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7dd55ad5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e7dd55ad5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e7dd55ad5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5303520" cy="5143500"/>
          </a:xfrm>
          <a:prstGeom prst="rect">
            <a:avLst/>
          </a:prstGeom>
          <a:solidFill>
            <a:srgbClr val="1A237E"/>
          </a:solidFill>
          <a:ln cap="flat" cmpd="sng" w="12700">
            <a:solidFill>
              <a:srgbClr val="1A23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-548640" y="-548640"/>
            <a:ext cx="2286000" cy="2286000"/>
          </a:xfrm>
          <a:prstGeom prst="ellipse">
            <a:avLst/>
          </a:prstGeom>
          <a:solidFill>
            <a:srgbClr val="283593">
              <a:alpha val="70196"/>
            </a:srgbClr>
          </a:solidFill>
          <a:ln cap="flat" cmpd="sng" w="12700">
            <a:solidFill>
              <a:srgbClr val="2835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3200400" y="3840480"/>
            <a:ext cx="2743200" cy="2743200"/>
          </a:xfrm>
          <a:prstGeom prst="ellipse">
            <a:avLst/>
          </a:prstGeom>
          <a:solidFill>
            <a:srgbClr val="283593">
              <a:alpha val="60000"/>
            </a:srgbClr>
          </a:solidFill>
          <a:ln cap="flat" cmpd="sng" w="12700">
            <a:solidFill>
              <a:srgbClr val="2835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65760" y="502920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CAF9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365760" y="822960"/>
            <a:ext cx="457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alibri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🛸</a:t>
            </a:r>
            <a:endParaRPr b="0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365760" y="1691640"/>
            <a:ext cx="4572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Drones in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Modern GIS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365760" y="3493008"/>
            <a:ext cx="457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CAF9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90CAF9"/>
                </a:solidFill>
                <a:latin typeface="Calibri"/>
                <a:ea typeface="Calibri"/>
                <a:cs typeface="Calibri"/>
                <a:sym typeface="Calibri"/>
              </a:rPr>
              <a:t>From Pixels to Intelligence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760" y="3840480"/>
            <a:ext cx="45720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BDEFB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65760" y="4480560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986CB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986CB"/>
                </a:solidFill>
                <a:latin typeface="Calibri"/>
                <a:ea typeface="Calibri"/>
                <a:cs typeface="Calibri"/>
                <a:sym typeface="Calibri"/>
              </a:rPr>
              <a:t>4th &amp; 6th Sem Engineering  •  Civil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577840" y="457200"/>
            <a:ext cx="3337560" cy="1325880"/>
          </a:xfrm>
          <a:prstGeom prst="rect">
            <a:avLst/>
          </a:prstGeom>
          <a:solidFill>
            <a:srgbClr val="F8F9FE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577840" y="457200"/>
            <a:ext cx="3337560" cy="54864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577840" y="566928"/>
            <a:ext cx="82296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🏭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6400800" y="594360"/>
            <a:ext cx="242316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3F51B5"/>
                </a:solidFill>
                <a:latin typeface="Trebuchet MS"/>
                <a:ea typeface="Trebuchet MS"/>
                <a:cs typeface="Trebuchet MS"/>
                <a:sym typeface="Trebuchet MS"/>
              </a:rPr>
              <a:t>₹120 Cr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400800" y="1188720"/>
            <a:ext cx="24231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PLI Scheme for Drone Mfg (2021)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5577840" y="1984248"/>
            <a:ext cx="3337560" cy="1325880"/>
          </a:xfrm>
          <a:prstGeom prst="rect">
            <a:avLst/>
          </a:prstGeom>
          <a:solidFill>
            <a:srgbClr val="F8F9FE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5577840" y="1984248"/>
            <a:ext cx="3337560" cy="54864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577840" y="2093976"/>
            <a:ext cx="82296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🛸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400800" y="2121408"/>
            <a:ext cx="242316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00897B"/>
                </a:solidFill>
                <a:latin typeface="Trebuchet MS"/>
                <a:ea typeface="Trebuchet MS"/>
                <a:cs typeface="Trebuchet MS"/>
                <a:sym typeface="Trebuchet MS"/>
              </a:rPr>
              <a:t>327K+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6400800" y="2715768"/>
            <a:ext cx="24231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Villages drone-surveyed (SVAMITVA)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5577840" y="3511296"/>
            <a:ext cx="3337560" cy="1325880"/>
          </a:xfrm>
          <a:prstGeom prst="rect">
            <a:avLst/>
          </a:prstGeom>
          <a:solidFill>
            <a:srgbClr val="F8F9FE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5577840" y="3511296"/>
            <a:ext cx="3337560" cy="54864"/>
          </a:xfrm>
          <a:prstGeom prst="rect">
            <a:avLst/>
          </a:prstGeom>
          <a:solidFill>
            <a:srgbClr val="E65100"/>
          </a:solidFill>
          <a:ln cap="flat" cmpd="sng" w="12700">
            <a:solidFill>
              <a:srgbClr val="E65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577840" y="3621024"/>
            <a:ext cx="82296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📅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6400800" y="3648456"/>
            <a:ext cx="242316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65100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E65100"/>
                </a:solidFill>
                <a:latin typeface="Trebuchet MS"/>
                <a:ea typeface="Trebuchet MS"/>
                <a:cs typeface="Trebuchet MS"/>
                <a:sym typeface="Trebuchet MS"/>
              </a:rPr>
              <a:t>2030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6400800" y="4242816"/>
            <a:ext cx="24231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India's target: Global Drone Hub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37E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/>
          <p:nvPr/>
        </p:nvSpPr>
        <p:spPr>
          <a:xfrm>
            <a:off x="6400800" y="-457200"/>
            <a:ext cx="3200400" cy="3200400"/>
          </a:xfrm>
          <a:prstGeom prst="ellipse">
            <a:avLst/>
          </a:prstGeom>
          <a:solidFill>
            <a:srgbClr val="1B5E20">
              <a:alpha val="40000"/>
            </a:srgbClr>
          </a:solidFill>
          <a:ln cap="flat" cmpd="sng" w="12700">
            <a:solidFill>
              <a:srgbClr val="1B5E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"/>
          <p:cNvSpPr/>
          <p:nvPr/>
        </p:nvSpPr>
        <p:spPr>
          <a:xfrm>
            <a:off x="-731520" y="3200400"/>
            <a:ext cx="2743200" cy="2743200"/>
          </a:xfrm>
          <a:prstGeom prst="ellipse">
            <a:avLst/>
          </a:prstGeom>
          <a:solidFill>
            <a:srgbClr val="0D47A1">
              <a:alpha val="50196"/>
            </a:srgbClr>
          </a:solidFill>
          <a:ln cap="flat" cmpd="sng" w="12700">
            <a:solidFill>
              <a:srgbClr val="0D4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"/>
          <p:cNvSpPr/>
          <p:nvPr/>
        </p:nvSpPr>
        <p:spPr>
          <a:xfrm>
            <a:off x="457200" y="100584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D6A7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A5D6A7"/>
                </a:solidFill>
                <a:latin typeface="Calibri"/>
                <a:ea typeface="Calibri"/>
                <a:cs typeface="Calibri"/>
                <a:sym typeface="Calibri"/>
              </a:rPr>
              <a:t>SECTION 03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457200" y="1325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rebuchet MS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Applications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457200" y="2331720"/>
            <a:ext cx="8229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D6A7"/>
              </a:buClr>
              <a:buSzPts val="1800"/>
              <a:buFont typeface="Calibri"/>
              <a:buNone/>
            </a:pPr>
            <a:r>
              <a:rPr b="0" i="1" lang="en-US" sz="1800" u="none" cap="none" strike="noStrike">
                <a:solidFill>
                  <a:srgbClr val="A5D6A7"/>
                </a:solidFill>
                <a:latin typeface="Calibri"/>
                <a:ea typeface="Calibri"/>
                <a:cs typeface="Calibri"/>
                <a:sym typeface="Calibri"/>
              </a:rPr>
              <a:t>Where Drones Transform India 🌍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274320" y="3017520"/>
            <a:ext cx="14173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2DFD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B2DFDB"/>
                </a:solidFill>
                <a:latin typeface="Calibri"/>
                <a:ea typeface="Calibri"/>
                <a:cs typeface="Calibri"/>
                <a:sym typeface="Calibri"/>
              </a:rPr>
              <a:t>🌾 Agriculture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737360" y="3017520"/>
            <a:ext cx="14173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2DFD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B2DFDB"/>
                </a:solidFill>
                <a:latin typeface="Calibri"/>
                <a:ea typeface="Calibri"/>
                <a:cs typeface="Calibri"/>
                <a:sym typeface="Calibri"/>
              </a:rPr>
              <a:t>🏗️ Infrastructure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3200400" y="3017520"/>
            <a:ext cx="14173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2DFD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B2DFDB"/>
                </a:solidFill>
                <a:latin typeface="Calibri"/>
                <a:ea typeface="Calibri"/>
                <a:cs typeface="Calibri"/>
                <a:sym typeface="Calibri"/>
              </a:rPr>
              <a:t>🏘️ Urban Planning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4663440" y="3017520"/>
            <a:ext cx="14173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2DFD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B2DFDB"/>
                </a:solidFill>
                <a:latin typeface="Calibri"/>
                <a:ea typeface="Calibri"/>
                <a:cs typeface="Calibri"/>
                <a:sym typeface="Calibri"/>
              </a:rPr>
              <a:t>⛑️ Disaster Mgmt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6126480" y="3017520"/>
            <a:ext cx="14173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2DFD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B2DFDB"/>
                </a:solidFill>
                <a:latin typeface="Calibri"/>
                <a:ea typeface="Calibri"/>
                <a:cs typeface="Calibri"/>
                <a:sym typeface="Calibri"/>
              </a:rPr>
              <a:t>⛏️ Mining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7589520" y="3017520"/>
            <a:ext cx="14173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2DFD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B2DFDB"/>
                </a:solidFill>
                <a:latin typeface="Calibri"/>
                <a:ea typeface="Calibri"/>
                <a:cs typeface="Calibri"/>
                <a:sym typeface="Calibri"/>
              </a:rPr>
              <a:t>🌳 Environment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E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3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03  •  APPLICATIONS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457200" y="54864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6 Key Fields in India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320040" y="1188720"/>
            <a:ext cx="2697480" cy="171907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320040" y="1188720"/>
            <a:ext cx="2697480" cy="54864"/>
          </a:xfrm>
          <a:prstGeom prst="rect">
            <a:avLst/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320040" y="1280160"/>
            <a:ext cx="6858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🌾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1005840" y="1280160"/>
            <a:ext cx="19202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1005840" y="1627632"/>
            <a:ext cx="1920240" cy="1170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Crop health mapping, fertilizer spraying, yield estimation. 452,000+ farmers demonstrated ICAR drone tech (2023–25)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3200400" y="1188720"/>
            <a:ext cx="2697480" cy="171907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3"/>
          <p:cNvSpPr/>
          <p:nvPr/>
        </p:nvSpPr>
        <p:spPr>
          <a:xfrm>
            <a:off x="3200400" y="1188720"/>
            <a:ext cx="2697480" cy="54864"/>
          </a:xfrm>
          <a:prstGeom prst="rect">
            <a:avLst/>
          </a:prstGeom>
          <a:solidFill>
            <a:srgbClr val="1565C0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3200400" y="1280160"/>
            <a:ext cx="6858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🏗️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3886200" y="1280160"/>
            <a:ext cx="19202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3886200" y="1627632"/>
            <a:ext cx="1920240" cy="1170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Road &amp; bridge inspection, railway alignment. PM Gati Shakti platform uses drone LiDAR across ministries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6080760" y="1188720"/>
            <a:ext cx="2697480" cy="171907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"/>
          <p:cNvSpPr/>
          <p:nvPr/>
        </p:nvSpPr>
        <p:spPr>
          <a:xfrm>
            <a:off x="6080760" y="1188720"/>
            <a:ext cx="2697480" cy="54864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6080760" y="1280160"/>
            <a:ext cx="6858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🏘️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6766560" y="1280160"/>
            <a:ext cx="19202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Urban Planning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6766560" y="1627632"/>
            <a:ext cx="1920240" cy="1170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3D city models, land records. Used in Bengaluru &amp; Ahmedabad Smart City surveys for GIS planning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320040" y="3063240"/>
            <a:ext cx="2697480" cy="171907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320040" y="3063240"/>
            <a:ext cx="2697480" cy="54864"/>
          </a:xfrm>
          <a:prstGeom prst="rect">
            <a:avLst/>
          </a:prstGeom>
          <a:solidFill>
            <a:srgbClr val="C62828"/>
          </a:solidFill>
          <a:ln cap="flat" cmpd="sng" w="12700">
            <a:solidFill>
              <a:srgbClr val="C62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320040" y="3154680"/>
            <a:ext cx="6858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⛑️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1005840" y="3154680"/>
            <a:ext cx="19202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62828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C62828"/>
                </a:solidFill>
                <a:latin typeface="Calibri"/>
                <a:ea typeface="Calibri"/>
                <a:cs typeface="Calibri"/>
                <a:sym typeface="Calibri"/>
              </a:rPr>
              <a:t>Disaster Mgmt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1005840" y="3502152"/>
            <a:ext cx="1920240" cy="1170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Flood &amp; cyclone mapping. NDRF uses drones for search-rescue in Kerala, Odisha, Assam floods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3200400" y="3063240"/>
            <a:ext cx="2697480" cy="171907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3200400" y="3063240"/>
            <a:ext cx="2697480" cy="54864"/>
          </a:xfrm>
          <a:prstGeom prst="rect">
            <a:avLst/>
          </a:prstGeom>
          <a:solidFill>
            <a:srgbClr val="F57F17"/>
          </a:solidFill>
          <a:ln cap="flat" cmpd="sng" w="12700">
            <a:solidFill>
              <a:srgbClr val="F57F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3200400" y="3154680"/>
            <a:ext cx="6858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⛏️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3886200" y="3154680"/>
            <a:ext cx="19202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7F17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57F17"/>
                </a:solidFill>
                <a:latin typeface="Calibri"/>
                <a:ea typeface="Calibri"/>
                <a:cs typeface="Calibri"/>
                <a:sym typeface="Calibri"/>
              </a:rPr>
              <a:t>Mining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3886200" y="3502152"/>
            <a:ext cx="1920240" cy="1170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Volume calculations, stockpile monitoring. NMDC Panna diamond mines (MP) use drone DSM+orthomosaic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6080760" y="3063240"/>
            <a:ext cx="2697480" cy="171907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3"/>
          <p:cNvSpPr/>
          <p:nvPr/>
        </p:nvSpPr>
        <p:spPr>
          <a:xfrm>
            <a:off x="6080760" y="3063240"/>
            <a:ext cx="2697480" cy="54864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3"/>
          <p:cNvSpPr/>
          <p:nvPr/>
        </p:nvSpPr>
        <p:spPr>
          <a:xfrm>
            <a:off x="6080760" y="3154680"/>
            <a:ext cx="6858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🌳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6766560" y="3154680"/>
            <a:ext cx="19202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6766560" y="3502152"/>
            <a:ext cx="1920240" cy="1170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Forest canopy assessment, carbon stock mapping. Western Ghats survey using multispectral sensors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6600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/>
          <p:nvPr/>
        </p:nvSpPr>
        <p:spPr>
          <a:xfrm>
            <a:off x="-731520" y="-731520"/>
            <a:ext cx="3200400" cy="3200400"/>
          </a:xfrm>
          <a:prstGeom prst="ellipse">
            <a:avLst/>
          </a:prstGeom>
          <a:solidFill>
            <a:srgbClr val="E65100">
              <a:alpha val="60000"/>
            </a:srgbClr>
          </a:solidFill>
          <a:ln cap="flat" cmpd="sng" w="12700">
            <a:solidFill>
              <a:srgbClr val="E65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4"/>
          <p:cNvSpPr/>
          <p:nvPr/>
        </p:nvSpPr>
        <p:spPr>
          <a:xfrm>
            <a:off x="7315200" y="3657600"/>
            <a:ext cx="2743200" cy="2743200"/>
          </a:xfrm>
          <a:prstGeom prst="ellipse">
            <a:avLst/>
          </a:prstGeom>
          <a:solidFill>
            <a:srgbClr val="BF360C">
              <a:alpha val="50196"/>
            </a:srgbClr>
          </a:solidFill>
          <a:ln cap="flat" cmpd="sng" w="12700">
            <a:solidFill>
              <a:srgbClr val="BF36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4"/>
          <p:cNvSpPr/>
          <p:nvPr/>
        </p:nvSpPr>
        <p:spPr>
          <a:xfrm>
            <a:off x="457200" y="73152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3E0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3E0"/>
                </a:solidFill>
                <a:latin typeface="Calibri"/>
                <a:ea typeface="Calibri"/>
                <a:cs typeface="Calibri"/>
                <a:sym typeface="Calibri"/>
              </a:rPr>
              <a:t>SECTION 04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3749040" y="1005840"/>
            <a:ext cx="16459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alibri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🇮🇳</a:t>
            </a:r>
            <a:endParaRPr b="0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4"/>
          <p:cNvSpPr/>
          <p:nvPr/>
        </p:nvSpPr>
        <p:spPr>
          <a:xfrm>
            <a:off x="457200" y="1828800"/>
            <a:ext cx="822960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Real World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Indian Case Studies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457200" y="306324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3E0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FFF3E0"/>
                </a:solidFill>
                <a:latin typeface="Calibri"/>
                <a:ea typeface="Calibri"/>
                <a:cs typeface="Calibri"/>
                <a:sym typeface="Calibri"/>
              </a:rPr>
              <a:t>Government of India  •  Proven  •  Operational  •  Impactful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731520" y="3566160"/>
            <a:ext cx="237744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ebuchet M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3.27 Lakh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731520" y="4133088"/>
            <a:ext cx="23774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3E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FFF3E0"/>
                </a:solidFill>
                <a:latin typeface="Calibri"/>
                <a:ea typeface="Calibri"/>
                <a:cs typeface="Calibri"/>
                <a:sym typeface="Calibri"/>
              </a:rPr>
              <a:t>Villages drone-surveyed*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3383280" y="3566160"/>
            <a:ext cx="237744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ebuchet M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₹1,261 Cr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3383280" y="4133088"/>
            <a:ext cx="23774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3E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FFF3E0"/>
                </a:solidFill>
                <a:latin typeface="Calibri"/>
                <a:ea typeface="Calibri"/>
                <a:cs typeface="Calibri"/>
                <a:sym typeface="Calibri"/>
              </a:rPr>
              <a:t>Namo Drone Didi budget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6035040" y="3566160"/>
            <a:ext cx="237744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ebuchet M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452K+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6035040" y="4133088"/>
            <a:ext cx="23774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3E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FFF3E0"/>
                </a:solidFill>
                <a:latin typeface="Calibri"/>
                <a:ea typeface="Calibri"/>
                <a:cs typeface="Calibri"/>
                <a:sym typeface="Calibri"/>
              </a:rPr>
              <a:t>Farmers shown drone demo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457200" y="4754880"/>
            <a:ext cx="8229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E0B2"/>
              </a:buClr>
              <a:buSzPts val="800"/>
              <a:buFont typeface="Calibri"/>
              <a:buNone/>
            </a:pPr>
            <a:r>
              <a:rPr b="0" i="1" lang="en-US" sz="800" u="none" cap="none" strike="noStrike">
                <a:solidFill>
                  <a:srgbClr val="FFE0B2"/>
                </a:solidFill>
                <a:latin typeface="Calibri"/>
                <a:ea typeface="Calibri"/>
                <a:cs typeface="Calibri"/>
                <a:sym typeface="Calibri"/>
              </a:rPr>
              <a:t>*SVAMITVA scheme, as of January 2024 (PIB)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5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CASE STUDY 01  •  LAND RECORDS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457200" y="548640"/>
            <a:ext cx="5943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3000"/>
              <a:buFont typeface="Trebuchet MS"/>
              <a:buNone/>
            </a:pPr>
            <a:r>
              <a:rPr b="1" i="0" lang="en-US" sz="30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SVAMITVA Scheme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5"/>
          <p:cNvSpPr/>
          <p:nvPr/>
        </p:nvSpPr>
        <p:spPr>
          <a:xfrm>
            <a:off x="457200" y="1097280"/>
            <a:ext cx="5943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Survey of Villages Abadi &amp; Mapping with Improvised Technology in Village Areas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5"/>
          <p:cNvSpPr/>
          <p:nvPr/>
        </p:nvSpPr>
        <p:spPr>
          <a:xfrm>
            <a:off x="457200" y="1536192"/>
            <a:ext cx="1664208" cy="594360"/>
          </a:xfrm>
          <a:prstGeom prst="rect">
            <a:avLst/>
          </a:prstGeom>
          <a:solidFill>
            <a:srgbClr val="FFF3E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5"/>
          <p:cNvSpPr/>
          <p:nvPr/>
        </p:nvSpPr>
        <p:spPr>
          <a:xfrm>
            <a:off x="457200" y="1536192"/>
            <a:ext cx="1664208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Launched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5"/>
          <p:cNvSpPr/>
          <p:nvPr/>
        </p:nvSpPr>
        <p:spPr>
          <a:xfrm>
            <a:off x="457200" y="1783080"/>
            <a:ext cx="1664208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April 2020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5"/>
          <p:cNvSpPr/>
          <p:nvPr/>
        </p:nvSpPr>
        <p:spPr>
          <a:xfrm>
            <a:off x="2286000" y="1536192"/>
            <a:ext cx="1664208" cy="594360"/>
          </a:xfrm>
          <a:prstGeom prst="rect">
            <a:avLst/>
          </a:prstGeom>
          <a:solidFill>
            <a:srgbClr val="FFF3E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5"/>
          <p:cNvSpPr/>
          <p:nvPr/>
        </p:nvSpPr>
        <p:spPr>
          <a:xfrm>
            <a:off x="2286000" y="1536192"/>
            <a:ext cx="1664208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Ministry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5"/>
          <p:cNvSpPr/>
          <p:nvPr/>
        </p:nvSpPr>
        <p:spPr>
          <a:xfrm>
            <a:off x="2286000" y="1783080"/>
            <a:ext cx="1664208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Panchayati Raj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5"/>
          <p:cNvSpPr/>
          <p:nvPr/>
        </p:nvSpPr>
        <p:spPr>
          <a:xfrm>
            <a:off x="4114800" y="1536192"/>
            <a:ext cx="1664208" cy="594360"/>
          </a:xfrm>
          <a:prstGeom prst="rect">
            <a:avLst/>
          </a:prstGeom>
          <a:solidFill>
            <a:srgbClr val="FFF3E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5"/>
          <p:cNvSpPr/>
          <p:nvPr/>
        </p:nvSpPr>
        <p:spPr>
          <a:xfrm>
            <a:off x="4114800" y="1536192"/>
            <a:ext cx="1664208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Agency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5"/>
          <p:cNvSpPr/>
          <p:nvPr/>
        </p:nvSpPr>
        <p:spPr>
          <a:xfrm>
            <a:off x="4114800" y="1783080"/>
            <a:ext cx="1664208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Survey of India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5"/>
          <p:cNvSpPr/>
          <p:nvPr/>
        </p:nvSpPr>
        <p:spPr>
          <a:xfrm>
            <a:off x="457200" y="2267712"/>
            <a:ext cx="5943600" cy="60350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5"/>
          <p:cNvSpPr/>
          <p:nvPr/>
        </p:nvSpPr>
        <p:spPr>
          <a:xfrm>
            <a:off x="457200" y="2267712"/>
            <a:ext cx="603504" cy="603504"/>
          </a:xfrm>
          <a:prstGeom prst="ellipse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5"/>
          <p:cNvSpPr/>
          <p:nvPr/>
        </p:nvSpPr>
        <p:spPr>
          <a:xfrm>
            <a:off x="457200" y="2267712"/>
            <a:ext cx="603504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1115568" y="2267712"/>
            <a:ext cx="50292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🛸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1664208" y="2304288"/>
            <a:ext cx="466344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Drones fly at 120 m altitude to capture high-resolution aerial imagery of every village abadi (inhabited) area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457200" y="2944368"/>
            <a:ext cx="5943600" cy="60350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5"/>
          <p:cNvSpPr/>
          <p:nvPr/>
        </p:nvSpPr>
        <p:spPr>
          <a:xfrm>
            <a:off x="457200" y="2944368"/>
            <a:ext cx="603504" cy="603504"/>
          </a:xfrm>
          <a:prstGeom prst="ellipse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5"/>
          <p:cNvSpPr/>
          <p:nvPr/>
        </p:nvSpPr>
        <p:spPr>
          <a:xfrm>
            <a:off x="457200" y="2944368"/>
            <a:ext cx="603504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5"/>
          <p:cNvSpPr/>
          <p:nvPr/>
        </p:nvSpPr>
        <p:spPr>
          <a:xfrm>
            <a:off x="1115568" y="2944368"/>
            <a:ext cx="50292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📍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5"/>
          <p:cNvSpPr/>
          <p:nvPr/>
        </p:nvSpPr>
        <p:spPr>
          <a:xfrm>
            <a:off x="1664208" y="2980944"/>
            <a:ext cx="466344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CORS (Continuous Operating Reference System) + GCPs placed for 5 cm centimeter-level accuracy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457200" y="3621024"/>
            <a:ext cx="5943600" cy="60350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5"/>
          <p:cNvSpPr/>
          <p:nvPr/>
        </p:nvSpPr>
        <p:spPr>
          <a:xfrm>
            <a:off x="457200" y="3621024"/>
            <a:ext cx="603504" cy="603504"/>
          </a:xfrm>
          <a:prstGeom prst="ellipse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"/>
          <p:cNvSpPr/>
          <p:nvPr/>
        </p:nvSpPr>
        <p:spPr>
          <a:xfrm>
            <a:off x="457200" y="3621024"/>
            <a:ext cx="603504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5"/>
          <p:cNvSpPr/>
          <p:nvPr/>
        </p:nvSpPr>
        <p:spPr>
          <a:xfrm>
            <a:off x="1115568" y="3621024"/>
            <a:ext cx="50292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🗺️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5"/>
          <p:cNvSpPr/>
          <p:nvPr/>
        </p:nvSpPr>
        <p:spPr>
          <a:xfrm>
            <a:off x="1664208" y="3657600"/>
            <a:ext cx="466344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Orthomosaic maps are generated — base for property cards (Adhikar Patra) issued to households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5"/>
          <p:cNvSpPr/>
          <p:nvPr/>
        </p:nvSpPr>
        <p:spPr>
          <a:xfrm>
            <a:off x="457200" y="4297680"/>
            <a:ext cx="5943600" cy="60350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5"/>
          <p:cNvSpPr/>
          <p:nvPr/>
        </p:nvSpPr>
        <p:spPr>
          <a:xfrm>
            <a:off x="457200" y="4297680"/>
            <a:ext cx="603504" cy="603504"/>
          </a:xfrm>
          <a:prstGeom prst="ellipse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5"/>
          <p:cNvSpPr/>
          <p:nvPr/>
        </p:nvSpPr>
        <p:spPr>
          <a:xfrm>
            <a:off x="457200" y="4297680"/>
            <a:ext cx="603504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5"/>
          <p:cNvSpPr/>
          <p:nvPr/>
        </p:nvSpPr>
        <p:spPr>
          <a:xfrm>
            <a:off x="1115568" y="4297680"/>
            <a:ext cx="50292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📱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1664208" y="4334256"/>
            <a:ext cx="4663440" cy="530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Property cards delivered via DigiLocker; 1.75 crore cards prepared in 1.09 lakh villages (Jan 2024)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5"/>
          <p:cNvSpPr/>
          <p:nvPr/>
        </p:nvSpPr>
        <p:spPr>
          <a:xfrm>
            <a:off x="6583680" y="548640"/>
            <a:ext cx="2331720" cy="4343400"/>
          </a:xfrm>
          <a:prstGeom prst="rect">
            <a:avLst/>
          </a:prstGeom>
          <a:solidFill>
            <a:srgbClr val="FFF8F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5"/>
          <p:cNvSpPr/>
          <p:nvPr/>
        </p:nvSpPr>
        <p:spPr>
          <a:xfrm>
            <a:off x="6583680" y="548640"/>
            <a:ext cx="2331720" cy="54864"/>
          </a:xfrm>
          <a:prstGeom prst="rect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5"/>
          <p:cNvSpPr/>
          <p:nvPr/>
        </p:nvSpPr>
        <p:spPr>
          <a:xfrm>
            <a:off x="6583680" y="685800"/>
            <a:ext cx="233172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alibri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🏡</a:t>
            </a:r>
            <a:endParaRPr b="0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5"/>
          <p:cNvSpPr/>
          <p:nvPr/>
        </p:nvSpPr>
        <p:spPr>
          <a:xfrm>
            <a:off x="6583680" y="1691640"/>
            <a:ext cx="23317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Key Stats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5"/>
          <p:cNvSpPr/>
          <p:nvPr/>
        </p:nvSpPr>
        <p:spPr>
          <a:xfrm>
            <a:off x="6583680" y="210312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3.27 Lakh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5"/>
          <p:cNvSpPr/>
          <p:nvPr/>
        </p:nvSpPr>
        <p:spPr>
          <a:xfrm>
            <a:off x="6583680" y="2423160"/>
            <a:ext cx="2331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Villages surveyed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5"/>
          <p:cNvSpPr/>
          <p:nvPr/>
        </p:nvSpPr>
        <p:spPr>
          <a:xfrm>
            <a:off x="6583680" y="278892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1.75 Cr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5"/>
          <p:cNvSpPr/>
          <p:nvPr/>
        </p:nvSpPr>
        <p:spPr>
          <a:xfrm>
            <a:off x="6583680" y="3108960"/>
            <a:ext cx="2331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Property cards prepared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5"/>
          <p:cNvSpPr/>
          <p:nvPr/>
        </p:nvSpPr>
        <p:spPr>
          <a:xfrm>
            <a:off x="6583680" y="347472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5"/>
          <p:cNvSpPr/>
          <p:nvPr/>
        </p:nvSpPr>
        <p:spPr>
          <a:xfrm>
            <a:off x="6583680" y="3794760"/>
            <a:ext cx="2331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States &amp; UTs with MoU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5"/>
          <p:cNvSpPr/>
          <p:nvPr/>
        </p:nvSpPr>
        <p:spPr>
          <a:xfrm>
            <a:off x="6583680" y="416052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5 cm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5"/>
          <p:cNvSpPr/>
          <p:nvPr/>
        </p:nvSpPr>
        <p:spPr>
          <a:xfrm>
            <a:off x="6583680" y="4480560"/>
            <a:ext cx="2331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Drone accuracy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5"/>
          <p:cNvSpPr/>
          <p:nvPr/>
        </p:nvSpPr>
        <p:spPr>
          <a:xfrm>
            <a:off x="6583680" y="4754880"/>
            <a:ext cx="233172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750"/>
              <a:buFont typeface="Calibri"/>
              <a:buNone/>
            </a:pPr>
            <a:r>
              <a:rPr b="0" i="1" lang="en-US" sz="75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Source: PIB, Jan 2024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E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6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CASE STUDIES 02 &amp; 03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6"/>
          <p:cNvSpPr/>
          <p:nvPr/>
        </p:nvSpPr>
        <p:spPr>
          <a:xfrm>
            <a:off x="457200" y="54864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400"/>
              <a:buFont typeface="Trebuchet MS"/>
              <a:buNone/>
            </a:pPr>
            <a:r>
              <a:rPr b="1" i="0" lang="en-US" sz="24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More Indian Government Initiatives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6"/>
          <p:cNvSpPr/>
          <p:nvPr/>
        </p:nvSpPr>
        <p:spPr>
          <a:xfrm>
            <a:off x="320040" y="1170432"/>
            <a:ext cx="4160520" cy="374904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6"/>
          <p:cNvSpPr/>
          <p:nvPr/>
        </p:nvSpPr>
        <p:spPr>
          <a:xfrm>
            <a:off x="320040" y="1170432"/>
            <a:ext cx="4160520" cy="54864"/>
          </a:xfrm>
          <a:prstGeom prst="rect">
            <a:avLst/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6"/>
          <p:cNvSpPr/>
          <p:nvPr/>
        </p:nvSpPr>
        <p:spPr>
          <a:xfrm>
            <a:off x="457200" y="1261872"/>
            <a:ext cx="38862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🌾  Namo Drone Didi Scheme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6"/>
          <p:cNvSpPr/>
          <p:nvPr/>
        </p:nvSpPr>
        <p:spPr>
          <a:xfrm>
            <a:off x="457200" y="1627632"/>
            <a:ext cx="3886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Empowering women farmers with drones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6"/>
          <p:cNvSpPr/>
          <p:nvPr/>
        </p:nvSpPr>
        <p:spPr>
          <a:xfrm>
            <a:off x="457200" y="1965960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📅  Approved 2023, operational 2024–26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6"/>
          <p:cNvSpPr/>
          <p:nvPr/>
        </p:nvSpPr>
        <p:spPr>
          <a:xfrm>
            <a:off x="457200" y="2441448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💰  Budget: ₹1,261 crore 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6"/>
          <p:cNvSpPr/>
          <p:nvPr/>
        </p:nvSpPr>
        <p:spPr>
          <a:xfrm>
            <a:off x="457200" y="2916936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👩  15,000 women SHGs get drones at 80% subsidy (up to ₹8 lakh)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6"/>
          <p:cNvSpPr/>
          <p:nvPr/>
        </p:nvSpPr>
        <p:spPr>
          <a:xfrm>
            <a:off x="457200" y="3392424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🚜  Used for pesticide &amp; fertilizer spraying on farmers' fields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457200" y="3867912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🎓  15-day free training as certified drone pilots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457200" y="4343400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📊  452,000+ farmers already shown ICAR drone demos (SMAM)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4663440" y="1170432"/>
            <a:ext cx="4160520" cy="374904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6"/>
          <p:cNvSpPr/>
          <p:nvPr/>
        </p:nvSpPr>
        <p:spPr>
          <a:xfrm>
            <a:off x="4663440" y="1170432"/>
            <a:ext cx="4160520" cy="54864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6"/>
          <p:cNvSpPr/>
          <p:nvPr/>
        </p:nvSpPr>
        <p:spPr>
          <a:xfrm>
            <a:off x="4800600" y="1261872"/>
            <a:ext cx="38862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🛤️  PM Gati Shakti NMP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4800600" y="1627632"/>
            <a:ext cx="3886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National Master Plan — Unified GIS platform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4800600" y="1965960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📅  Launched October 2021 by PM Modi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4800600" y="2441448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🛰️  LiDAR drone surveys used across states (e.g. Arunachal Pradesh confirmed)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4800600" y="2916936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🏛️  16 Central Ministries share spatial data on one platform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800600" y="3392424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🗺️  Orthomaps &amp; 3D terrain used for highway alignment, forest clearances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4800600" y="3867912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🔗  Reduces project delays via real-time geospatial monitoring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4800600" y="4343400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🏗️  Roads, railways, ports, pipelines — all mapped in one view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7964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37E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"/>
          <p:cNvSpPr/>
          <p:nvPr/>
        </p:nvSpPr>
        <p:spPr>
          <a:xfrm>
            <a:off x="6400800" y="-457200"/>
            <a:ext cx="3657600" cy="3657600"/>
          </a:xfrm>
          <a:prstGeom prst="ellipse">
            <a:avLst/>
          </a:prstGeom>
          <a:solidFill>
            <a:srgbClr val="4A148C">
              <a:alpha val="45098"/>
            </a:srgbClr>
          </a:solidFill>
          <a:ln cap="flat" cmpd="sng" w="12700">
            <a:solidFill>
              <a:srgbClr val="4A14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8"/>
          <p:cNvSpPr/>
          <p:nvPr/>
        </p:nvSpPr>
        <p:spPr>
          <a:xfrm>
            <a:off x="-914400" y="3200400"/>
            <a:ext cx="3200400" cy="3200400"/>
          </a:xfrm>
          <a:prstGeom prst="ellipse">
            <a:avLst/>
          </a:prstGeom>
          <a:solidFill>
            <a:srgbClr val="01579B">
              <a:alpha val="50196"/>
            </a:srgbClr>
          </a:solidFill>
          <a:ln cap="flat" cmpd="sng" w="12700">
            <a:solidFill>
              <a:srgbClr val="0157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8"/>
          <p:cNvSpPr/>
          <p:nvPr/>
        </p:nvSpPr>
        <p:spPr>
          <a:xfrm>
            <a:off x="457200" y="77724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E93D8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CE93D8"/>
                </a:solidFill>
                <a:latin typeface="Calibri"/>
                <a:ea typeface="Calibri"/>
                <a:cs typeface="Calibri"/>
                <a:sym typeface="Calibri"/>
              </a:rPr>
              <a:t>SECTION 05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457200" y="1097280"/>
            <a:ext cx="8229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rebuchet MS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Drone Data Outputs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457200" y="192024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E93D8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CE93D8"/>
                </a:solidFill>
                <a:latin typeface="Calibri"/>
                <a:ea typeface="Calibri"/>
                <a:cs typeface="Calibri"/>
                <a:sym typeface="Calibri"/>
              </a:rPr>
              <a:t>Raw images → Photogrammetry / LiDAR → Actionable Geospatial Intelligence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365760" y="2743200"/>
            <a:ext cx="1645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📸 Raw Images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2057400" y="2743200"/>
            <a:ext cx="1645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986CB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7986CB"/>
                </a:solidFill>
                <a:latin typeface="Calibri"/>
                <a:ea typeface="Calibri"/>
                <a:cs typeface="Calibri"/>
                <a:sym typeface="Calibri"/>
              </a:rPr>
              <a:t>➜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3749040" y="2743200"/>
            <a:ext cx="1645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⚙️ Processing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5440680" y="2743200"/>
            <a:ext cx="1645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986CB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7986CB"/>
                </a:solidFill>
                <a:latin typeface="Calibri"/>
                <a:ea typeface="Calibri"/>
                <a:cs typeface="Calibri"/>
                <a:sym typeface="Calibri"/>
              </a:rPr>
              <a:t>➜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7132320" y="2743200"/>
            <a:ext cx="1645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🗺️ Data Products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365760" y="4206240"/>
            <a:ext cx="1508760" cy="658368"/>
          </a:xfrm>
          <a:prstGeom prst="roundRect">
            <a:avLst>
              <a:gd fmla="val 13889" name="adj"/>
            </a:avLst>
          </a:prstGeom>
          <a:solidFill>
            <a:srgbClr val="311B92">
              <a:alpha val="80000"/>
            </a:srgbClr>
          </a:solidFill>
          <a:ln cap="flat" cmpd="sng" w="12700">
            <a:solidFill>
              <a:srgbClr val="7986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8"/>
          <p:cNvSpPr/>
          <p:nvPr/>
        </p:nvSpPr>
        <p:spPr>
          <a:xfrm>
            <a:off x="365760" y="4206240"/>
            <a:ext cx="150876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8EAF6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E8EAF6"/>
                </a:solidFill>
                <a:latin typeface="Calibri"/>
                <a:ea typeface="Calibri"/>
                <a:cs typeface="Calibri"/>
                <a:sym typeface="Calibri"/>
              </a:rPr>
              <a:t>📦 Point Cloud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2029968" y="4206240"/>
            <a:ext cx="1508760" cy="658368"/>
          </a:xfrm>
          <a:prstGeom prst="roundRect">
            <a:avLst>
              <a:gd fmla="val 13889" name="adj"/>
            </a:avLst>
          </a:prstGeom>
          <a:solidFill>
            <a:srgbClr val="311B92">
              <a:alpha val="80000"/>
            </a:srgbClr>
          </a:solidFill>
          <a:ln cap="flat" cmpd="sng" w="12700">
            <a:solidFill>
              <a:srgbClr val="7986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8"/>
          <p:cNvSpPr/>
          <p:nvPr/>
        </p:nvSpPr>
        <p:spPr>
          <a:xfrm>
            <a:off x="2029968" y="4206240"/>
            <a:ext cx="150876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8EAF6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E8EAF6"/>
                </a:solidFill>
                <a:latin typeface="Calibri"/>
                <a:ea typeface="Calibri"/>
                <a:cs typeface="Calibri"/>
                <a:sym typeface="Calibri"/>
              </a:rPr>
              <a:t>🏔️ DSM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3694176" y="4206240"/>
            <a:ext cx="1508760" cy="658368"/>
          </a:xfrm>
          <a:prstGeom prst="roundRect">
            <a:avLst>
              <a:gd fmla="val 13889" name="adj"/>
            </a:avLst>
          </a:prstGeom>
          <a:solidFill>
            <a:srgbClr val="311B92">
              <a:alpha val="80000"/>
            </a:srgbClr>
          </a:solidFill>
          <a:ln cap="flat" cmpd="sng" w="12700">
            <a:solidFill>
              <a:srgbClr val="7986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8"/>
          <p:cNvSpPr/>
          <p:nvPr/>
        </p:nvSpPr>
        <p:spPr>
          <a:xfrm>
            <a:off x="3694176" y="4206240"/>
            <a:ext cx="150876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8EAF6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E8EAF6"/>
                </a:solidFill>
                <a:latin typeface="Calibri"/>
                <a:ea typeface="Calibri"/>
                <a:cs typeface="Calibri"/>
                <a:sym typeface="Calibri"/>
              </a:rPr>
              <a:t>⛰️ DTM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5358384" y="4206240"/>
            <a:ext cx="1508760" cy="658368"/>
          </a:xfrm>
          <a:prstGeom prst="roundRect">
            <a:avLst>
              <a:gd fmla="val 13889" name="adj"/>
            </a:avLst>
          </a:prstGeom>
          <a:solidFill>
            <a:srgbClr val="311B92">
              <a:alpha val="80000"/>
            </a:srgbClr>
          </a:solidFill>
          <a:ln cap="flat" cmpd="sng" w="12700">
            <a:solidFill>
              <a:srgbClr val="7986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8"/>
          <p:cNvSpPr/>
          <p:nvPr/>
        </p:nvSpPr>
        <p:spPr>
          <a:xfrm>
            <a:off x="5358384" y="4206240"/>
            <a:ext cx="150876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8EAF6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E8EAF6"/>
                </a:solidFill>
                <a:latin typeface="Calibri"/>
                <a:ea typeface="Calibri"/>
                <a:cs typeface="Calibri"/>
                <a:sym typeface="Calibri"/>
              </a:rPr>
              <a:t>🛰️ Orthomosaic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7022592" y="4206240"/>
            <a:ext cx="1508760" cy="658368"/>
          </a:xfrm>
          <a:prstGeom prst="roundRect">
            <a:avLst>
              <a:gd fmla="val 13889" name="adj"/>
            </a:avLst>
          </a:prstGeom>
          <a:solidFill>
            <a:srgbClr val="311B92">
              <a:alpha val="80000"/>
            </a:srgbClr>
          </a:solidFill>
          <a:ln cap="flat" cmpd="sng" w="12700">
            <a:solidFill>
              <a:srgbClr val="7986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8"/>
          <p:cNvSpPr/>
          <p:nvPr/>
        </p:nvSpPr>
        <p:spPr>
          <a:xfrm>
            <a:off x="7022592" y="4206240"/>
            <a:ext cx="150876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8EAF6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E8EAF6"/>
                </a:solidFill>
                <a:latin typeface="Calibri"/>
                <a:ea typeface="Calibri"/>
                <a:cs typeface="Calibri"/>
                <a:sym typeface="Calibri"/>
              </a:rPr>
              <a:t>🌿 NDVI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9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6A1B9A"/>
          </a:solidFill>
          <a:ln cap="flat" cmpd="sng" w="12700">
            <a:solidFill>
              <a:srgbClr val="6A1B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9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05  •  DATA OUTPUTS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9"/>
          <p:cNvSpPr/>
          <p:nvPr/>
        </p:nvSpPr>
        <p:spPr>
          <a:xfrm>
            <a:off x="274320" y="1143000"/>
            <a:ext cx="4114800" cy="3767328"/>
          </a:xfrm>
          <a:prstGeom prst="rect">
            <a:avLst/>
          </a:prstGeom>
          <a:solidFill>
            <a:srgbClr val="F3E5F5"/>
          </a:solidFill>
          <a:ln cap="flat" cmpd="sng" w="19050">
            <a:solidFill>
              <a:srgbClr val="6A1B9A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9"/>
          <p:cNvSpPr/>
          <p:nvPr/>
        </p:nvSpPr>
        <p:spPr>
          <a:xfrm>
            <a:off x="274320" y="1143000"/>
            <a:ext cx="4114800" cy="54864"/>
          </a:xfrm>
          <a:prstGeom prst="rect">
            <a:avLst/>
          </a:prstGeom>
          <a:solidFill>
            <a:srgbClr val="6A1B9A"/>
          </a:solidFill>
          <a:ln cap="flat" cmpd="sng" w="12700">
            <a:solidFill>
              <a:srgbClr val="6A1B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9"/>
          <p:cNvSpPr/>
          <p:nvPr/>
        </p:nvSpPr>
        <p:spPr>
          <a:xfrm>
            <a:off x="411480" y="1234440"/>
            <a:ext cx="38404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A1B9A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6A1B9A"/>
                </a:solidFill>
                <a:latin typeface="Calibri"/>
                <a:ea typeface="Calibri"/>
                <a:cs typeface="Calibri"/>
                <a:sym typeface="Calibri"/>
              </a:rPr>
              <a:t>📦  Point Cloud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9"/>
          <p:cNvSpPr/>
          <p:nvPr/>
        </p:nvSpPr>
        <p:spPr>
          <a:xfrm>
            <a:off x="274320" y="1664208"/>
            <a:ext cx="4114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🔵 🟣 🟡 🔵 🟢 🟡 🔴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9"/>
          <p:cNvSpPr/>
          <p:nvPr/>
        </p:nvSpPr>
        <p:spPr>
          <a:xfrm>
            <a:off x="274320" y="1956816"/>
            <a:ext cx="4114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🟢 🔵 🟣 🟡 🔵 🟢 🟣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"/>
          <p:cNvSpPr/>
          <p:nvPr/>
        </p:nvSpPr>
        <p:spPr>
          <a:xfrm>
            <a:off x="274320" y="2249424"/>
            <a:ext cx="4114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🟡 🟢 🔵 🔴 🟣 🟡 🔵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9"/>
          <p:cNvSpPr/>
          <p:nvPr/>
        </p:nvSpPr>
        <p:spPr>
          <a:xfrm>
            <a:off x="274320" y="2542032"/>
            <a:ext cx="4114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🔵 🟣 🟡 🟢 🔵 🟣 🟢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9"/>
          <p:cNvSpPr/>
          <p:nvPr/>
        </p:nvSpPr>
        <p:spPr>
          <a:xfrm>
            <a:off x="411480" y="2880360"/>
            <a:ext cx="38404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A1B9A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6A1B9A"/>
                </a:solidFill>
                <a:latin typeface="Calibri"/>
                <a:ea typeface="Calibri"/>
                <a:cs typeface="Calibri"/>
                <a:sym typeface="Calibri"/>
              </a:rPr>
              <a:t>Millions of 3D coordinates (X, Y, Z)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9"/>
          <p:cNvSpPr/>
          <p:nvPr/>
        </p:nvSpPr>
        <p:spPr>
          <a:xfrm>
            <a:off x="411480" y="3218688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 </a:t>
            </a:r>
            <a:r>
              <a:rPr b="0" i="0" lang="en-US" sz="11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Generated by LiDAR or photogrammetry processing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9"/>
          <p:cNvSpPr/>
          <p:nvPr/>
        </p:nvSpPr>
        <p:spPr>
          <a:xfrm>
            <a:off x="411480" y="3557016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</a:t>
            </a:r>
            <a:r>
              <a:rPr b="0" i="0" lang="en-US" sz="11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 Each point has X, Y, Z coordinates + colour (RGB)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411480" y="3895344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 </a:t>
            </a:r>
            <a:r>
              <a:rPr b="0" i="0" lang="en-US" sz="11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Used to build 3D models of terrain &amp; structures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9"/>
          <p:cNvSpPr/>
          <p:nvPr/>
        </p:nvSpPr>
        <p:spPr>
          <a:xfrm>
            <a:off x="411480" y="4233672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 </a:t>
            </a:r>
            <a:r>
              <a:rPr b="0" i="0" lang="en-US" sz="11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Software: CloudCompare, Pix4D, DJI Terra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9"/>
          <p:cNvSpPr/>
          <p:nvPr/>
        </p:nvSpPr>
        <p:spPr>
          <a:xfrm>
            <a:off x="411480" y="4572000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4754880" y="1143000"/>
            <a:ext cx="4114800" cy="3767328"/>
          </a:xfrm>
          <a:prstGeom prst="rect">
            <a:avLst/>
          </a:prstGeom>
          <a:solidFill>
            <a:srgbClr val="E8F5E9"/>
          </a:solidFill>
          <a:ln cap="flat" cmpd="sng" w="1905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9"/>
          <p:cNvSpPr/>
          <p:nvPr/>
        </p:nvSpPr>
        <p:spPr>
          <a:xfrm>
            <a:off x="4754880" y="1143000"/>
            <a:ext cx="4114800" cy="54864"/>
          </a:xfrm>
          <a:prstGeom prst="rect">
            <a:avLst/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9"/>
          <p:cNvSpPr/>
          <p:nvPr/>
        </p:nvSpPr>
        <p:spPr>
          <a:xfrm>
            <a:off x="4892040" y="1234440"/>
            <a:ext cx="38404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🛰️  Orthomosaic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9"/>
          <p:cNvSpPr/>
          <p:nvPr/>
        </p:nvSpPr>
        <p:spPr>
          <a:xfrm>
            <a:off x="4828032" y="1664208"/>
            <a:ext cx="731520" cy="274320"/>
          </a:xfrm>
          <a:prstGeom prst="rect">
            <a:avLst/>
          </a:prstGeom>
          <a:solidFill>
            <a:srgbClr val="2D6A4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9"/>
          <p:cNvSpPr/>
          <p:nvPr/>
        </p:nvSpPr>
        <p:spPr>
          <a:xfrm>
            <a:off x="5586984" y="1664208"/>
            <a:ext cx="731520" cy="274320"/>
          </a:xfrm>
          <a:prstGeom prst="rect">
            <a:avLst/>
          </a:prstGeom>
          <a:solidFill>
            <a:srgbClr val="40916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9"/>
          <p:cNvSpPr/>
          <p:nvPr/>
        </p:nvSpPr>
        <p:spPr>
          <a:xfrm>
            <a:off x="6345936" y="1664208"/>
            <a:ext cx="731520" cy="274320"/>
          </a:xfrm>
          <a:prstGeom prst="rect">
            <a:avLst/>
          </a:prstGeom>
          <a:solidFill>
            <a:srgbClr val="52B78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>
            <a:off x="7104888" y="1664208"/>
            <a:ext cx="731520" cy="274320"/>
          </a:xfrm>
          <a:prstGeom prst="rect">
            <a:avLst/>
          </a:prstGeom>
          <a:solidFill>
            <a:srgbClr val="74C69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9"/>
          <p:cNvSpPr/>
          <p:nvPr/>
        </p:nvSpPr>
        <p:spPr>
          <a:xfrm>
            <a:off x="7863840" y="1664208"/>
            <a:ext cx="731520" cy="274320"/>
          </a:xfrm>
          <a:prstGeom prst="rect">
            <a:avLst/>
          </a:prstGeom>
          <a:solidFill>
            <a:srgbClr val="95D5B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>
            <a:off x="4828032" y="1965960"/>
            <a:ext cx="731520" cy="274320"/>
          </a:xfrm>
          <a:prstGeom prst="rect">
            <a:avLst/>
          </a:prstGeom>
          <a:solidFill>
            <a:srgbClr val="40916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9"/>
          <p:cNvSpPr/>
          <p:nvPr/>
        </p:nvSpPr>
        <p:spPr>
          <a:xfrm>
            <a:off x="5586984" y="1965960"/>
            <a:ext cx="731520" cy="274320"/>
          </a:xfrm>
          <a:prstGeom prst="rect">
            <a:avLst/>
          </a:prstGeom>
          <a:solidFill>
            <a:srgbClr val="74C69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9"/>
          <p:cNvSpPr/>
          <p:nvPr/>
        </p:nvSpPr>
        <p:spPr>
          <a:xfrm>
            <a:off x="6345936" y="1965960"/>
            <a:ext cx="731520" cy="274320"/>
          </a:xfrm>
          <a:prstGeom prst="rect">
            <a:avLst/>
          </a:prstGeom>
          <a:solidFill>
            <a:srgbClr val="B7E4C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9"/>
          <p:cNvSpPr/>
          <p:nvPr/>
        </p:nvSpPr>
        <p:spPr>
          <a:xfrm>
            <a:off x="7104888" y="1965960"/>
            <a:ext cx="731520" cy="274320"/>
          </a:xfrm>
          <a:prstGeom prst="rect">
            <a:avLst/>
          </a:prstGeom>
          <a:solidFill>
            <a:srgbClr val="95D5B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9"/>
          <p:cNvSpPr/>
          <p:nvPr/>
        </p:nvSpPr>
        <p:spPr>
          <a:xfrm>
            <a:off x="7863840" y="1965960"/>
            <a:ext cx="731520" cy="274320"/>
          </a:xfrm>
          <a:prstGeom prst="rect">
            <a:avLst/>
          </a:prstGeom>
          <a:solidFill>
            <a:srgbClr val="52B78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9"/>
          <p:cNvSpPr/>
          <p:nvPr/>
        </p:nvSpPr>
        <p:spPr>
          <a:xfrm>
            <a:off x="4828032" y="2267712"/>
            <a:ext cx="731520" cy="274320"/>
          </a:xfrm>
          <a:prstGeom prst="rect">
            <a:avLst/>
          </a:prstGeom>
          <a:solidFill>
            <a:srgbClr val="52B78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9"/>
          <p:cNvSpPr/>
          <p:nvPr/>
        </p:nvSpPr>
        <p:spPr>
          <a:xfrm>
            <a:off x="5586984" y="2267712"/>
            <a:ext cx="731520" cy="274320"/>
          </a:xfrm>
          <a:prstGeom prst="rect">
            <a:avLst/>
          </a:prstGeom>
          <a:solidFill>
            <a:srgbClr val="95D5B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9"/>
          <p:cNvSpPr/>
          <p:nvPr/>
        </p:nvSpPr>
        <p:spPr>
          <a:xfrm>
            <a:off x="6345936" y="2267712"/>
            <a:ext cx="731520" cy="274320"/>
          </a:xfrm>
          <a:prstGeom prst="rect">
            <a:avLst/>
          </a:prstGeom>
          <a:solidFill>
            <a:srgbClr val="D8F3D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9"/>
          <p:cNvSpPr/>
          <p:nvPr/>
        </p:nvSpPr>
        <p:spPr>
          <a:xfrm>
            <a:off x="7104888" y="2267712"/>
            <a:ext cx="731520" cy="274320"/>
          </a:xfrm>
          <a:prstGeom prst="rect">
            <a:avLst/>
          </a:prstGeom>
          <a:solidFill>
            <a:srgbClr val="B7E4C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9"/>
          <p:cNvSpPr/>
          <p:nvPr/>
        </p:nvSpPr>
        <p:spPr>
          <a:xfrm>
            <a:off x="7863840" y="2267712"/>
            <a:ext cx="731520" cy="274320"/>
          </a:xfrm>
          <a:prstGeom prst="rect">
            <a:avLst/>
          </a:prstGeom>
          <a:solidFill>
            <a:srgbClr val="74C69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9"/>
          <p:cNvSpPr/>
          <p:nvPr/>
        </p:nvSpPr>
        <p:spPr>
          <a:xfrm>
            <a:off x="4828032" y="2569464"/>
            <a:ext cx="731520" cy="274320"/>
          </a:xfrm>
          <a:prstGeom prst="rect">
            <a:avLst/>
          </a:prstGeom>
          <a:solidFill>
            <a:srgbClr val="74C69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9"/>
          <p:cNvSpPr/>
          <p:nvPr/>
        </p:nvSpPr>
        <p:spPr>
          <a:xfrm>
            <a:off x="5586984" y="2569464"/>
            <a:ext cx="731520" cy="274320"/>
          </a:xfrm>
          <a:prstGeom prst="rect">
            <a:avLst/>
          </a:prstGeom>
          <a:solidFill>
            <a:srgbClr val="52B78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9"/>
          <p:cNvSpPr/>
          <p:nvPr/>
        </p:nvSpPr>
        <p:spPr>
          <a:xfrm>
            <a:off x="6345936" y="2569464"/>
            <a:ext cx="731520" cy="274320"/>
          </a:xfrm>
          <a:prstGeom prst="rect">
            <a:avLst/>
          </a:prstGeom>
          <a:solidFill>
            <a:srgbClr val="95D5B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9"/>
          <p:cNvSpPr/>
          <p:nvPr/>
        </p:nvSpPr>
        <p:spPr>
          <a:xfrm>
            <a:off x="7104888" y="2569464"/>
            <a:ext cx="731520" cy="274320"/>
          </a:xfrm>
          <a:prstGeom prst="rect">
            <a:avLst/>
          </a:prstGeom>
          <a:solidFill>
            <a:srgbClr val="40916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9"/>
          <p:cNvSpPr/>
          <p:nvPr/>
        </p:nvSpPr>
        <p:spPr>
          <a:xfrm>
            <a:off x="7863840" y="2569464"/>
            <a:ext cx="731520" cy="274320"/>
          </a:xfrm>
          <a:prstGeom prst="rect">
            <a:avLst/>
          </a:prstGeom>
          <a:solidFill>
            <a:srgbClr val="2D6A4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9"/>
          <p:cNvSpPr/>
          <p:nvPr/>
        </p:nvSpPr>
        <p:spPr>
          <a:xfrm>
            <a:off x="4892040" y="2907792"/>
            <a:ext cx="38404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Georeferenced 2D aerial map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9"/>
          <p:cNvSpPr/>
          <p:nvPr/>
        </p:nvSpPr>
        <p:spPr>
          <a:xfrm>
            <a:off x="4892040" y="3246120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 </a:t>
            </a: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Hundreds of images stitched into one seamless map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9"/>
          <p:cNvSpPr/>
          <p:nvPr/>
        </p:nvSpPr>
        <p:spPr>
          <a:xfrm>
            <a:off x="4892040" y="3584448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</a:t>
            </a: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 Geometrically corrected — measurable like a survey map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9"/>
          <p:cNvSpPr/>
          <p:nvPr/>
        </p:nvSpPr>
        <p:spPr>
          <a:xfrm>
            <a:off x="4892040" y="3922776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 </a:t>
            </a: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GSD = Ground Sampling Distance (pixel size on ground)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9"/>
          <p:cNvSpPr/>
          <p:nvPr/>
        </p:nvSpPr>
        <p:spPr>
          <a:xfrm>
            <a:off x="4892040" y="4261104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 </a:t>
            </a: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Used in SVAMITVA for village property boundary maps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9"/>
          <p:cNvSpPr/>
          <p:nvPr/>
        </p:nvSpPr>
        <p:spPr>
          <a:xfrm>
            <a:off x="4892040" y="4599432"/>
            <a:ext cx="38404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▸ </a:t>
            </a: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View in QGIS, ArcGIS, Google Earth Pro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E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0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6A1B9A"/>
          </a:solidFill>
          <a:ln cap="flat" cmpd="sng" w="12700">
            <a:solidFill>
              <a:srgbClr val="6A1B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0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05  •  DATA OUTPUTS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0"/>
          <p:cNvSpPr/>
          <p:nvPr/>
        </p:nvSpPr>
        <p:spPr>
          <a:xfrm>
            <a:off x="457200" y="54864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800"/>
              <a:buFont typeface="Trebuchet M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0"/>
          <p:cNvSpPr/>
          <p:nvPr/>
        </p:nvSpPr>
        <p:spPr>
          <a:xfrm>
            <a:off x="292608" y="1170432"/>
            <a:ext cx="2724912" cy="3749040"/>
          </a:xfrm>
          <a:prstGeom prst="rect">
            <a:avLst/>
          </a:prstGeom>
          <a:solidFill>
            <a:srgbClr val="FFFDE7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0"/>
          <p:cNvSpPr/>
          <p:nvPr/>
        </p:nvSpPr>
        <p:spPr>
          <a:xfrm>
            <a:off x="292608" y="1170432"/>
            <a:ext cx="2724912" cy="54864"/>
          </a:xfrm>
          <a:prstGeom prst="rect">
            <a:avLst/>
          </a:prstGeom>
          <a:solidFill>
            <a:srgbClr val="F57F17"/>
          </a:solidFill>
          <a:ln cap="flat" cmpd="sng" w="12700">
            <a:solidFill>
              <a:srgbClr val="F57F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0"/>
          <p:cNvSpPr/>
          <p:nvPr/>
        </p:nvSpPr>
        <p:spPr>
          <a:xfrm>
            <a:off x="292608" y="1243584"/>
            <a:ext cx="27249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7F17"/>
              </a:buClr>
              <a:buSzPts val="2200"/>
              <a:buFont typeface="Trebuchet MS"/>
              <a:buNone/>
            </a:pPr>
            <a:r>
              <a:rPr b="1" i="0" lang="en-US" sz="2200" u="none" cap="none" strike="noStrike">
                <a:solidFill>
                  <a:srgbClr val="F57F17"/>
                </a:solidFill>
                <a:latin typeface="Trebuchet MS"/>
                <a:ea typeface="Trebuchet MS"/>
                <a:cs typeface="Trebuchet MS"/>
                <a:sym typeface="Trebuchet MS"/>
              </a:rPr>
              <a:t>DSM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0"/>
          <p:cNvSpPr/>
          <p:nvPr/>
        </p:nvSpPr>
        <p:spPr>
          <a:xfrm>
            <a:off x="384048" y="1664208"/>
            <a:ext cx="254203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Digital Surface Model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0"/>
          <p:cNvSpPr/>
          <p:nvPr/>
        </p:nvSpPr>
        <p:spPr>
          <a:xfrm>
            <a:off x="292608" y="1993392"/>
            <a:ext cx="2724912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🏙️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0"/>
          <p:cNvSpPr/>
          <p:nvPr/>
        </p:nvSpPr>
        <p:spPr>
          <a:xfrm>
            <a:off x="402311" y="2834640"/>
            <a:ext cx="2505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Captures elevation of ALL surfaces — buildings, trees, and terrain included.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20"/>
          <p:cNvCxnSpPr/>
          <p:nvPr/>
        </p:nvCxnSpPr>
        <p:spPr>
          <a:xfrm>
            <a:off x="521208" y="3529584"/>
            <a:ext cx="2286000" cy="0"/>
          </a:xfrm>
          <a:prstGeom prst="straightConnector1">
            <a:avLst/>
          </a:prstGeom>
          <a:noFill/>
          <a:ln cap="flat" cmpd="sng" w="9525">
            <a:solidFill>
              <a:srgbClr val="F57F1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1" name="Google Shape;541;p20"/>
          <p:cNvSpPr/>
          <p:nvPr/>
        </p:nvSpPr>
        <p:spPr>
          <a:xfrm>
            <a:off x="292608" y="3566160"/>
            <a:ext cx="27249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7F17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57F17"/>
                </a:solidFill>
                <a:latin typeface="Calibri"/>
                <a:ea typeface="Calibri"/>
                <a:cs typeface="Calibri"/>
                <a:sym typeface="Calibri"/>
              </a:rPr>
              <a:t>📍 India Use Case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0"/>
          <p:cNvSpPr/>
          <p:nvPr/>
        </p:nvSpPr>
        <p:spPr>
          <a:xfrm>
            <a:off x="402336" y="3794760"/>
            <a:ext cx="2505456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Flood risk modelling, shadow analysis, urban 3D city models. Used in Bengaluru &amp; Ahmedabad smart city planning.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0"/>
          <p:cNvSpPr/>
          <p:nvPr/>
        </p:nvSpPr>
        <p:spPr>
          <a:xfrm>
            <a:off x="402336" y="4462272"/>
            <a:ext cx="2505456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850"/>
              <a:buFont typeface="Calibri"/>
              <a:buNone/>
            </a:pPr>
            <a:r>
              <a:rPr b="0" i="1" lang="en-US" sz="85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🛠️ Agisoft Metashape, Pix4D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0"/>
          <p:cNvSpPr/>
          <p:nvPr/>
        </p:nvSpPr>
        <p:spPr>
          <a:xfrm>
            <a:off x="3200400" y="1170432"/>
            <a:ext cx="2724912" cy="3749040"/>
          </a:xfrm>
          <a:prstGeom prst="rect">
            <a:avLst/>
          </a:prstGeom>
          <a:solidFill>
            <a:srgbClr val="FFEBEE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0"/>
          <p:cNvSpPr/>
          <p:nvPr/>
        </p:nvSpPr>
        <p:spPr>
          <a:xfrm>
            <a:off x="3200400" y="1170432"/>
            <a:ext cx="2724912" cy="54864"/>
          </a:xfrm>
          <a:prstGeom prst="rect">
            <a:avLst/>
          </a:prstGeom>
          <a:solidFill>
            <a:srgbClr val="C62828"/>
          </a:solidFill>
          <a:ln cap="flat" cmpd="sng" w="12700">
            <a:solidFill>
              <a:srgbClr val="C62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0"/>
          <p:cNvSpPr/>
          <p:nvPr/>
        </p:nvSpPr>
        <p:spPr>
          <a:xfrm>
            <a:off x="3200400" y="1243584"/>
            <a:ext cx="27249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62828"/>
              </a:buClr>
              <a:buSzPts val="2200"/>
              <a:buFont typeface="Trebuchet MS"/>
              <a:buNone/>
            </a:pPr>
            <a:r>
              <a:rPr b="1" i="0" lang="en-US" sz="2200" u="none" cap="none" strike="noStrike">
                <a:solidFill>
                  <a:srgbClr val="C62828"/>
                </a:solidFill>
                <a:latin typeface="Trebuchet MS"/>
                <a:ea typeface="Trebuchet MS"/>
                <a:cs typeface="Trebuchet MS"/>
                <a:sym typeface="Trebuchet MS"/>
              </a:rPr>
              <a:t>DTM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0"/>
          <p:cNvSpPr/>
          <p:nvPr/>
        </p:nvSpPr>
        <p:spPr>
          <a:xfrm>
            <a:off x="3291840" y="1664208"/>
            <a:ext cx="254203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Digital Terrain Model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0"/>
          <p:cNvSpPr/>
          <p:nvPr/>
        </p:nvSpPr>
        <p:spPr>
          <a:xfrm>
            <a:off x="3200400" y="1993392"/>
            <a:ext cx="2724912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⛰️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0"/>
          <p:cNvSpPr/>
          <p:nvPr/>
        </p:nvSpPr>
        <p:spPr>
          <a:xfrm>
            <a:off x="3310128" y="2834640"/>
            <a:ext cx="2505456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Bare-earth only — vegetation, buildings and objects are removed from the surface.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0" name="Google Shape;550;p20"/>
          <p:cNvCxnSpPr/>
          <p:nvPr/>
        </p:nvCxnSpPr>
        <p:spPr>
          <a:xfrm>
            <a:off x="3429000" y="3529584"/>
            <a:ext cx="2286000" cy="0"/>
          </a:xfrm>
          <a:prstGeom prst="straightConnector1">
            <a:avLst/>
          </a:prstGeom>
          <a:noFill/>
          <a:ln cap="flat" cmpd="sng" w="9525">
            <a:solidFill>
              <a:srgbClr val="C62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1" name="Google Shape;551;p20"/>
          <p:cNvSpPr/>
          <p:nvPr/>
        </p:nvSpPr>
        <p:spPr>
          <a:xfrm>
            <a:off x="3200400" y="3566160"/>
            <a:ext cx="27249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62828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62828"/>
                </a:solidFill>
                <a:latin typeface="Calibri"/>
                <a:ea typeface="Calibri"/>
                <a:cs typeface="Calibri"/>
                <a:sym typeface="Calibri"/>
              </a:rPr>
              <a:t>📍 India Use Case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0"/>
          <p:cNvSpPr/>
          <p:nvPr/>
        </p:nvSpPr>
        <p:spPr>
          <a:xfrm>
            <a:off x="3310128" y="3794760"/>
            <a:ext cx="2505456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Contour lines, watershed analysis, road &amp; railway design. Critical for highway planning in hilly terrain.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0"/>
          <p:cNvSpPr/>
          <p:nvPr/>
        </p:nvSpPr>
        <p:spPr>
          <a:xfrm>
            <a:off x="3310128" y="4462272"/>
            <a:ext cx="2505456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850"/>
              <a:buFont typeface="Calibri"/>
              <a:buNone/>
            </a:pPr>
            <a:r>
              <a:rPr b="0" i="1" lang="en-US" sz="85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🛠️ Global Mapper, ERDAS IMAGINE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0"/>
          <p:cNvSpPr/>
          <p:nvPr/>
        </p:nvSpPr>
        <p:spPr>
          <a:xfrm>
            <a:off x="6108192" y="1170432"/>
            <a:ext cx="2724912" cy="3749040"/>
          </a:xfrm>
          <a:prstGeom prst="rect">
            <a:avLst/>
          </a:prstGeom>
          <a:solidFill>
            <a:srgbClr val="F1F8E9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0"/>
          <p:cNvSpPr/>
          <p:nvPr/>
        </p:nvSpPr>
        <p:spPr>
          <a:xfrm>
            <a:off x="6108192" y="1170432"/>
            <a:ext cx="2724912" cy="54864"/>
          </a:xfrm>
          <a:prstGeom prst="rect">
            <a:avLst/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0"/>
          <p:cNvSpPr/>
          <p:nvPr/>
        </p:nvSpPr>
        <p:spPr>
          <a:xfrm>
            <a:off x="6108192" y="1243584"/>
            <a:ext cx="27249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2200"/>
              <a:buFont typeface="Trebuchet MS"/>
              <a:buNone/>
            </a:pPr>
            <a:r>
              <a:rPr b="1" i="0" lang="en-US" sz="2200" u="none" cap="none" strike="noStrike">
                <a:solidFill>
                  <a:srgbClr val="2E7D32"/>
                </a:solidFill>
                <a:latin typeface="Trebuchet MS"/>
                <a:ea typeface="Trebuchet MS"/>
                <a:cs typeface="Trebuchet MS"/>
                <a:sym typeface="Trebuchet MS"/>
              </a:rPr>
              <a:t>NDVI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0"/>
          <p:cNvSpPr/>
          <p:nvPr/>
        </p:nvSpPr>
        <p:spPr>
          <a:xfrm>
            <a:off x="6199632" y="1664208"/>
            <a:ext cx="2542032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Normalised Difference Vegetation Index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0"/>
          <p:cNvSpPr/>
          <p:nvPr/>
        </p:nvSpPr>
        <p:spPr>
          <a:xfrm>
            <a:off x="6108192" y="1993392"/>
            <a:ext cx="2724912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🌿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0"/>
          <p:cNvSpPr/>
          <p:nvPr/>
        </p:nvSpPr>
        <p:spPr>
          <a:xfrm>
            <a:off x="6217920" y="2834640"/>
            <a:ext cx="2505456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Plant health indicator using multispectral camera data. Range: –1 (no vegetation) to +1 (healthy crop).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0" name="Google Shape;560;p20"/>
          <p:cNvCxnSpPr/>
          <p:nvPr/>
        </p:nvCxnSpPr>
        <p:spPr>
          <a:xfrm>
            <a:off x="6336792" y="3529584"/>
            <a:ext cx="2286000" cy="0"/>
          </a:xfrm>
          <a:prstGeom prst="straightConnector1">
            <a:avLst/>
          </a:prstGeom>
          <a:noFill/>
          <a:ln cap="flat" cmpd="sng" w="9525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p20"/>
          <p:cNvSpPr/>
          <p:nvPr/>
        </p:nvSpPr>
        <p:spPr>
          <a:xfrm>
            <a:off x="6108192" y="3566160"/>
            <a:ext cx="27249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📍 India Use Case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0"/>
          <p:cNvSpPr/>
          <p:nvPr/>
        </p:nvSpPr>
        <p:spPr>
          <a:xfrm>
            <a:off x="6217920" y="3794760"/>
            <a:ext cx="2505456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Crop stress, pest detection, forest health. AP &amp; Telangana rice fields; Kisan Drone programme.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8F9FE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/>
          <p:nvPr/>
        </p:nvSpPr>
        <p:spPr>
          <a:xfrm>
            <a:off x="457200" y="13716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3000"/>
              <a:buFont typeface="Trebuchet MS"/>
              <a:buNone/>
            </a:pPr>
            <a:r>
              <a:rPr b="1" i="0" lang="en-US" sz="30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🎯  Quiz Time!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1"/>
          <p:cNvSpPr/>
          <p:nvPr/>
        </p:nvSpPr>
        <p:spPr>
          <a:xfrm>
            <a:off x="457200" y="658368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Raise your hand — fastest correct answer wins! 🏆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274320" y="1051560"/>
            <a:ext cx="8595360" cy="118872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1"/>
          <p:cNvSpPr/>
          <p:nvPr/>
        </p:nvSpPr>
        <p:spPr>
          <a:xfrm>
            <a:off x="274320" y="1051560"/>
            <a:ext cx="64008" cy="1188720"/>
          </a:xfrm>
          <a:prstGeom prst="rect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1"/>
          <p:cNvSpPr/>
          <p:nvPr/>
        </p:nvSpPr>
        <p:spPr>
          <a:xfrm>
            <a:off x="457200" y="1124712"/>
            <a:ext cx="3931920" cy="1024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Q1: As of Jan 2024, drone survey was completed 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how many villages under SVAMITVA?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4526280" y="1161288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1"/>
          <p:cNvSpPr/>
          <p:nvPr/>
        </p:nvSpPr>
        <p:spPr>
          <a:xfrm>
            <a:off x="4599432" y="1161288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A) 50,000 villages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6675120" y="1161288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1"/>
          <p:cNvSpPr/>
          <p:nvPr/>
        </p:nvSpPr>
        <p:spPr>
          <a:xfrm>
            <a:off x="6748272" y="1161288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B) 1.09 lakh villages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4526280" y="1645920"/>
            <a:ext cx="2057400" cy="420624"/>
          </a:xfrm>
          <a:prstGeom prst="rect">
            <a:avLst/>
          </a:prstGeom>
          <a:solidFill>
            <a:srgbClr val="FFF3E0"/>
          </a:solidFill>
          <a:ln cap="flat" cmpd="sng" w="190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1"/>
          <p:cNvSpPr/>
          <p:nvPr/>
        </p:nvSpPr>
        <p:spPr>
          <a:xfrm>
            <a:off x="4599432" y="1645920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C) 2.93 lakh villages ✓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1"/>
          <p:cNvSpPr/>
          <p:nvPr/>
        </p:nvSpPr>
        <p:spPr>
          <a:xfrm>
            <a:off x="6675120" y="1645920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1"/>
          <p:cNvSpPr/>
          <p:nvPr/>
        </p:nvSpPr>
        <p:spPr>
          <a:xfrm>
            <a:off x="6748272" y="1645920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D) 6.2 lakh villages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1"/>
          <p:cNvSpPr/>
          <p:nvPr/>
        </p:nvSpPr>
        <p:spPr>
          <a:xfrm>
            <a:off x="274320" y="2368296"/>
            <a:ext cx="8595360" cy="118872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1"/>
          <p:cNvSpPr/>
          <p:nvPr/>
        </p:nvSpPr>
        <p:spPr>
          <a:xfrm>
            <a:off x="274320" y="2368296"/>
            <a:ext cx="64008" cy="1188720"/>
          </a:xfrm>
          <a:prstGeom prst="rect">
            <a:avLst/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1"/>
          <p:cNvSpPr/>
          <p:nvPr/>
        </p:nvSpPr>
        <p:spPr>
          <a:xfrm>
            <a:off x="457200" y="2441448"/>
            <a:ext cx="3931920" cy="1024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Q2: Namo Drone Didi scheme has a budget of?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1"/>
          <p:cNvSpPr/>
          <p:nvPr/>
        </p:nvSpPr>
        <p:spPr>
          <a:xfrm>
            <a:off x="4526280" y="2478024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1"/>
          <p:cNvSpPr/>
          <p:nvPr/>
        </p:nvSpPr>
        <p:spPr>
          <a:xfrm>
            <a:off x="4599432" y="2478024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A) ₹120 crore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1"/>
          <p:cNvSpPr/>
          <p:nvPr/>
        </p:nvSpPr>
        <p:spPr>
          <a:xfrm>
            <a:off x="6675120" y="2478024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1"/>
          <p:cNvSpPr/>
          <p:nvPr/>
        </p:nvSpPr>
        <p:spPr>
          <a:xfrm>
            <a:off x="6748272" y="2478024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B) ₹900 crore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1"/>
          <p:cNvSpPr/>
          <p:nvPr/>
        </p:nvSpPr>
        <p:spPr>
          <a:xfrm>
            <a:off x="4526280" y="2962656"/>
            <a:ext cx="2057400" cy="420624"/>
          </a:xfrm>
          <a:prstGeom prst="rect">
            <a:avLst/>
          </a:prstGeom>
          <a:solidFill>
            <a:srgbClr val="E8F5E9"/>
          </a:solidFill>
          <a:ln cap="flat" cmpd="sng" w="1905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1"/>
          <p:cNvSpPr/>
          <p:nvPr/>
        </p:nvSpPr>
        <p:spPr>
          <a:xfrm>
            <a:off x="4599432" y="2962656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C) ₹1,261 crore ✓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1"/>
          <p:cNvSpPr/>
          <p:nvPr/>
        </p:nvSpPr>
        <p:spPr>
          <a:xfrm>
            <a:off x="6675120" y="2962656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1"/>
          <p:cNvSpPr/>
          <p:nvPr/>
        </p:nvSpPr>
        <p:spPr>
          <a:xfrm>
            <a:off x="6748272" y="2962656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D) ₹5,000 crore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1"/>
          <p:cNvSpPr/>
          <p:nvPr/>
        </p:nvSpPr>
        <p:spPr>
          <a:xfrm>
            <a:off x="274320" y="3685032"/>
            <a:ext cx="8595360" cy="118872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1"/>
          <p:cNvSpPr/>
          <p:nvPr/>
        </p:nvSpPr>
        <p:spPr>
          <a:xfrm>
            <a:off x="274320" y="3685032"/>
            <a:ext cx="64008" cy="1188720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1"/>
          <p:cNvSpPr/>
          <p:nvPr/>
        </p:nvSpPr>
        <p:spPr>
          <a:xfrm>
            <a:off x="457200" y="3758184"/>
            <a:ext cx="3931920" cy="1024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Q3: Which output removes buildings &amp; trees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to show only bare-earth elevation?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1"/>
          <p:cNvSpPr/>
          <p:nvPr/>
        </p:nvSpPr>
        <p:spPr>
          <a:xfrm>
            <a:off x="4526280" y="3794760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1"/>
          <p:cNvSpPr/>
          <p:nvPr/>
        </p:nvSpPr>
        <p:spPr>
          <a:xfrm>
            <a:off x="4599432" y="3794760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A) Orthomosaic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1"/>
          <p:cNvSpPr/>
          <p:nvPr/>
        </p:nvSpPr>
        <p:spPr>
          <a:xfrm>
            <a:off x="6675120" y="3794760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1"/>
          <p:cNvSpPr/>
          <p:nvPr/>
        </p:nvSpPr>
        <p:spPr>
          <a:xfrm>
            <a:off x="6748272" y="3794760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B) DSM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1"/>
          <p:cNvSpPr/>
          <p:nvPr/>
        </p:nvSpPr>
        <p:spPr>
          <a:xfrm>
            <a:off x="4526280" y="4279392"/>
            <a:ext cx="2057400" cy="420624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1"/>
          <p:cNvSpPr/>
          <p:nvPr/>
        </p:nvSpPr>
        <p:spPr>
          <a:xfrm>
            <a:off x="4599432" y="4279392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C) Point Cloud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1"/>
          <p:cNvSpPr/>
          <p:nvPr/>
        </p:nvSpPr>
        <p:spPr>
          <a:xfrm>
            <a:off x="6675120" y="4279392"/>
            <a:ext cx="2057400" cy="420624"/>
          </a:xfrm>
          <a:prstGeom prst="rect">
            <a:avLst/>
          </a:prstGeom>
          <a:solidFill>
            <a:srgbClr val="EEF0FB"/>
          </a:solidFill>
          <a:ln cap="flat" cmpd="sng" w="1905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1"/>
          <p:cNvSpPr/>
          <p:nvPr/>
        </p:nvSpPr>
        <p:spPr>
          <a:xfrm>
            <a:off x="6748272" y="4279392"/>
            <a:ext cx="192024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D) DTM ✓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E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457200" y="201168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3200"/>
              <a:buFont typeface="Trebuchet MS"/>
              <a:buNone/>
            </a:pPr>
            <a:r>
              <a:rPr b="1" i="0" lang="en-US" sz="32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Today's Agenda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457200" y="73152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457200" y="1115568"/>
            <a:ext cx="8229600" cy="68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457200" y="1115568"/>
            <a:ext cx="64008" cy="685800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548640" y="1115568"/>
            <a:ext cx="5029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051560" y="1115568"/>
            <a:ext cx="59436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🚁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1691640" y="1170432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Introduction to Drones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1691640" y="1499616"/>
            <a:ext cx="32004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What • Why • Where • Types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8046720" y="1280160"/>
            <a:ext cx="502920" cy="347472"/>
          </a:xfrm>
          <a:prstGeom prst="roundRect">
            <a:avLst>
              <a:gd fmla="val 26316" name="adj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046720" y="1280160"/>
            <a:ext cx="5029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457200" y="1883664"/>
            <a:ext cx="8229600" cy="68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457200" y="1883664"/>
            <a:ext cx="64008" cy="685800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548640" y="1883664"/>
            <a:ext cx="5029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051560" y="1883664"/>
            <a:ext cx="59436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🛰️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691640" y="1938528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Satellite vs Drone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691640" y="2267712"/>
            <a:ext cx="32004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Resolution • Cost • Coverage • Weather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8046720" y="2048256"/>
            <a:ext cx="502920" cy="347472"/>
          </a:xfrm>
          <a:prstGeom prst="roundRect">
            <a:avLst>
              <a:gd fmla="val 26316" name="adj"/>
            </a:avLst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046720" y="2048256"/>
            <a:ext cx="5029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457200" y="2651760"/>
            <a:ext cx="8229600" cy="68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457200" y="2651760"/>
            <a:ext cx="64008" cy="685800"/>
          </a:xfrm>
          <a:prstGeom prst="rect">
            <a:avLst/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548640" y="2651760"/>
            <a:ext cx="5029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051560" y="2651760"/>
            <a:ext cx="59436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🌍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691640" y="2706624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691640" y="3035808"/>
            <a:ext cx="32004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Agriculture, Infrastructure, Disaster &amp; more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8046720" y="2816352"/>
            <a:ext cx="502920" cy="347472"/>
          </a:xfrm>
          <a:prstGeom prst="roundRect">
            <a:avLst>
              <a:gd fmla="val 26316" name="adj"/>
            </a:avLst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8046720" y="2816352"/>
            <a:ext cx="5029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57200" y="3419856"/>
            <a:ext cx="8229600" cy="68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457200" y="3419856"/>
            <a:ext cx="64008" cy="685800"/>
          </a:xfrm>
          <a:prstGeom prst="rect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48640" y="3419856"/>
            <a:ext cx="5029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1051560" y="3419856"/>
            <a:ext cx="59436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🇮🇳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1691640" y="3474720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Indian Case Studies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691640" y="3803904"/>
            <a:ext cx="32004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SVAMITVA • Namo Drone Didi • PM Gati Shakti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8046720" y="3584448"/>
            <a:ext cx="502920" cy="347472"/>
          </a:xfrm>
          <a:prstGeom prst="roundRect">
            <a:avLst>
              <a:gd fmla="val 26316" name="adj"/>
            </a:avLst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8046720" y="3584448"/>
            <a:ext cx="5029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457200" y="4187952"/>
            <a:ext cx="8229600" cy="68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457200" y="4187952"/>
            <a:ext cx="64008" cy="685800"/>
          </a:xfrm>
          <a:prstGeom prst="rect">
            <a:avLst/>
          </a:prstGeom>
          <a:solidFill>
            <a:srgbClr val="6A1B9A"/>
          </a:solidFill>
          <a:ln cap="flat" cmpd="sng" w="12700">
            <a:solidFill>
              <a:srgbClr val="6A1B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548640" y="4187952"/>
            <a:ext cx="5029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A1B9A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6A1B9A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051560" y="4187952"/>
            <a:ext cx="59436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📡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1691640" y="4242816"/>
            <a:ext cx="32004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Drone Data Outputs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691640" y="4572000"/>
            <a:ext cx="32004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Point Cloud • DSM • DTM • NDVI • Orthomosaic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8046720" y="4352544"/>
            <a:ext cx="502920" cy="347472"/>
          </a:xfrm>
          <a:prstGeom prst="roundRect">
            <a:avLst>
              <a:gd fmla="val 26316" name="adj"/>
            </a:avLst>
          </a:prstGeom>
          <a:solidFill>
            <a:srgbClr val="6A1B9A"/>
          </a:solidFill>
          <a:ln cap="flat" cmpd="sng" w="12700">
            <a:solidFill>
              <a:srgbClr val="6A1B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8046720" y="4352544"/>
            <a:ext cx="5029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"/>
          <p:cNvSpPr/>
          <p:nvPr/>
        </p:nvSpPr>
        <p:spPr>
          <a:xfrm>
            <a:off x="0" y="0"/>
            <a:ext cx="9144000" cy="2926080"/>
          </a:xfrm>
          <a:prstGeom prst="rect">
            <a:avLst/>
          </a:prstGeom>
          <a:solidFill>
            <a:srgbClr val="1A237E"/>
          </a:solidFill>
          <a:ln cap="flat" cmpd="sng" w="12700">
            <a:solidFill>
              <a:srgbClr val="1A23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2"/>
          <p:cNvSpPr/>
          <p:nvPr/>
        </p:nvSpPr>
        <p:spPr>
          <a:xfrm>
            <a:off x="-731520" y="-731520"/>
            <a:ext cx="2743200" cy="2743200"/>
          </a:xfrm>
          <a:prstGeom prst="ellipse">
            <a:avLst/>
          </a:prstGeom>
          <a:solidFill>
            <a:srgbClr val="283593">
              <a:alpha val="54901"/>
            </a:srgbClr>
          </a:solidFill>
          <a:ln cap="flat" cmpd="sng" w="12700">
            <a:solidFill>
              <a:srgbClr val="2835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2"/>
          <p:cNvSpPr/>
          <p:nvPr/>
        </p:nvSpPr>
        <p:spPr>
          <a:xfrm>
            <a:off x="7315200" y="914400"/>
            <a:ext cx="2743200" cy="2743200"/>
          </a:xfrm>
          <a:prstGeom prst="ellipse">
            <a:avLst/>
          </a:prstGeom>
          <a:solidFill>
            <a:srgbClr val="283593">
              <a:alpha val="50196"/>
            </a:srgbClr>
          </a:solidFill>
          <a:ln cap="flat" cmpd="sng" w="12700">
            <a:solidFill>
              <a:srgbClr val="2835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2"/>
          <p:cNvSpPr/>
          <p:nvPr/>
        </p:nvSpPr>
        <p:spPr>
          <a:xfrm>
            <a:off x="3749040" y="182880"/>
            <a:ext cx="16459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🛸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2"/>
          <p:cNvSpPr/>
          <p:nvPr/>
        </p:nvSpPr>
        <p:spPr>
          <a:xfrm>
            <a:off x="457200" y="1024128"/>
            <a:ext cx="8229600" cy="74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Fly High. Map Everything.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2"/>
          <p:cNvSpPr/>
          <p:nvPr/>
        </p:nvSpPr>
        <p:spPr>
          <a:xfrm>
            <a:off x="457200" y="1874520"/>
            <a:ext cx="822960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CAF9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90CAF9"/>
                </a:solidFill>
                <a:latin typeface="Calibri"/>
                <a:ea typeface="Calibri"/>
                <a:cs typeface="Calibri"/>
                <a:sym typeface="Calibri"/>
              </a:rPr>
              <a:t>The future of Indian infrastructure runs on drone data.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CAF9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90CAF9"/>
                </a:solidFill>
                <a:latin typeface="Calibri"/>
                <a:ea typeface="Calibri"/>
                <a:cs typeface="Calibri"/>
                <a:sym typeface="Calibri"/>
              </a:rPr>
              <a:t>You're the engineers who'll build it.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2"/>
          <p:cNvSpPr/>
          <p:nvPr/>
        </p:nvSpPr>
        <p:spPr>
          <a:xfrm>
            <a:off x="457200" y="306324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1A237E"/>
                </a:solidFill>
                <a:latin typeface="Calibri"/>
                <a:ea typeface="Calibri"/>
                <a:cs typeface="Calibri"/>
                <a:sym typeface="Calibri"/>
              </a:rPr>
              <a:t>Explore Further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2"/>
          <p:cNvSpPr/>
          <p:nvPr/>
        </p:nvSpPr>
        <p:spPr>
          <a:xfrm>
            <a:off x="365760" y="3547872"/>
            <a:ext cx="4069080" cy="621792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2"/>
          <p:cNvSpPr/>
          <p:nvPr/>
        </p:nvSpPr>
        <p:spPr>
          <a:xfrm>
            <a:off x="365760" y="3547872"/>
            <a:ext cx="4069080" cy="54864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2"/>
          <p:cNvSpPr/>
          <p:nvPr/>
        </p:nvSpPr>
        <p:spPr>
          <a:xfrm>
            <a:off x="365760" y="354787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🌐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2"/>
          <p:cNvSpPr/>
          <p:nvPr/>
        </p:nvSpPr>
        <p:spPr>
          <a:xfrm>
            <a:off x="987552" y="3602736"/>
            <a:ext cx="3383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DGCA Drone Rules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2"/>
          <p:cNvSpPr/>
          <p:nvPr/>
        </p:nvSpPr>
        <p:spPr>
          <a:xfrm>
            <a:off x="987552" y="3895344"/>
            <a:ext cx="3383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dgca.gov.in/digigov-site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2"/>
          <p:cNvSpPr/>
          <p:nvPr/>
        </p:nvSpPr>
        <p:spPr>
          <a:xfrm>
            <a:off x="4754880" y="3547872"/>
            <a:ext cx="4069080" cy="621792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2"/>
          <p:cNvSpPr/>
          <p:nvPr/>
        </p:nvSpPr>
        <p:spPr>
          <a:xfrm>
            <a:off x="4754880" y="3547872"/>
            <a:ext cx="4069080" cy="54864"/>
          </a:xfrm>
          <a:prstGeom prst="rect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2"/>
          <p:cNvSpPr/>
          <p:nvPr/>
        </p:nvSpPr>
        <p:spPr>
          <a:xfrm>
            <a:off x="4754880" y="354787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📡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2"/>
          <p:cNvSpPr/>
          <p:nvPr/>
        </p:nvSpPr>
        <p:spPr>
          <a:xfrm>
            <a:off x="5376672" y="3602736"/>
            <a:ext cx="3383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SVAMITVA Dashboard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2"/>
          <p:cNvSpPr/>
          <p:nvPr/>
        </p:nvSpPr>
        <p:spPr>
          <a:xfrm>
            <a:off x="5376672" y="3895344"/>
            <a:ext cx="3383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svamitva.nic.in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2"/>
          <p:cNvSpPr/>
          <p:nvPr/>
        </p:nvSpPr>
        <p:spPr>
          <a:xfrm>
            <a:off x="365760" y="4279392"/>
            <a:ext cx="4069080" cy="621792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2"/>
          <p:cNvSpPr/>
          <p:nvPr/>
        </p:nvSpPr>
        <p:spPr>
          <a:xfrm>
            <a:off x="365760" y="4279392"/>
            <a:ext cx="4069080" cy="54864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2"/>
          <p:cNvSpPr/>
          <p:nvPr/>
        </p:nvSpPr>
        <p:spPr>
          <a:xfrm>
            <a:off x="365760" y="42793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🛰️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2"/>
          <p:cNvSpPr/>
          <p:nvPr/>
        </p:nvSpPr>
        <p:spPr>
          <a:xfrm>
            <a:off x="987552" y="4334256"/>
            <a:ext cx="3383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Bhuvan ISRO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2"/>
          <p:cNvSpPr/>
          <p:nvPr/>
        </p:nvSpPr>
        <p:spPr>
          <a:xfrm>
            <a:off x="987552" y="4626864"/>
            <a:ext cx="3383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bhuvan.nrsc.gov.in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2"/>
          <p:cNvSpPr/>
          <p:nvPr/>
        </p:nvSpPr>
        <p:spPr>
          <a:xfrm>
            <a:off x="4754880" y="4279392"/>
            <a:ext cx="4069080" cy="621792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2"/>
          <p:cNvSpPr/>
          <p:nvPr/>
        </p:nvSpPr>
        <p:spPr>
          <a:xfrm>
            <a:off x="4754880" y="4279392"/>
            <a:ext cx="4069080" cy="54864"/>
          </a:xfrm>
          <a:prstGeom prst="rect">
            <a:avLst/>
          </a:prstGeom>
          <a:solidFill>
            <a:srgbClr val="1565C0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2"/>
          <p:cNvSpPr/>
          <p:nvPr/>
        </p:nvSpPr>
        <p:spPr>
          <a:xfrm>
            <a:off x="4754880" y="42793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🏗️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2"/>
          <p:cNvSpPr/>
          <p:nvPr/>
        </p:nvSpPr>
        <p:spPr>
          <a:xfrm>
            <a:off x="5376672" y="4334256"/>
            <a:ext cx="3383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PM Gati Shakti NMP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2"/>
          <p:cNvSpPr/>
          <p:nvPr/>
        </p:nvSpPr>
        <p:spPr>
          <a:xfrm>
            <a:off x="5376672" y="4626864"/>
            <a:ext cx="3383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950"/>
              <a:buFont typeface="Calibri"/>
              <a:buNone/>
            </a:pPr>
            <a:r>
              <a:rPr b="0" i="0" lang="en-US" sz="95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pmgatishakti.gov.in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2"/>
          <p:cNvSpPr/>
          <p:nvPr/>
        </p:nvSpPr>
        <p:spPr>
          <a:xfrm>
            <a:off x="457200" y="4846320"/>
            <a:ext cx="8229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750"/>
              <a:buFont typeface="Calibri"/>
              <a:buNone/>
            </a:pPr>
            <a:r>
              <a:rPr b="0" i="1" lang="en-US" sz="75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Workshop for 4th &amp; 6th Sem Engineering  •  Bengaluru, Karnataka  •  All facts sourced from GoI/PIB official releases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/>
          <p:nvPr/>
        </p:nvSpPr>
        <p:spPr>
          <a:xfrm>
            <a:off x="457200" y="3288165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3200"/>
              <a:buFont typeface="Trebuchet MS"/>
              <a:buNone/>
            </a:pPr>
            <a:r>
              <a:rPr b="1" i="0" lang="en-US" sz="3200" u="none" cap="none" strike="noStrike">
                <a:solidFill>
                  <a:srgbClr val="F5F5F5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a Drone?</a:t>
            </a:r>
            <a:endParaRPr b="0" i="0" sz="3200" u="none" cap="none" strike="noStrike">
              <a:solidFill>
                <a:srgbClr val="F5F5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01  •  INTRODUCTION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457200" y="54864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3200"/>
              <a:buFont typeface="Trebuchet MS"/>
              <a:buNone/>
            </a:pPr>
            <a:r>
              <a:rPr b="1" i="0" lang="en-US" sz="32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a Drone?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457200" y="105156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50"/>
              <a:buFont typeface="Calibri"/>
              <a:buNone/>
            </a:pPr>
            <a:r>
              <a:rPr b="0" i="1" lang="en-US" sz="115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UAV = Unmanned Aerial Vehicle  •  No pilot on-board  •  Remotely or autonomously operated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274320" y="1463040"/>
            <a:ext cx="2560320" cy="1645920"/>
          </a:xfrm>
          <a:prstGeom prst="rect">
            <a:avLst/>
          </a:prstGeom>
          <a:solidFill>
            <a:srgbClr val="F8F9FE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274320" y="1463040"/>
            <a:ext cx="2560320" cy="54864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274320" y="1572768"/>
            <a:ext cx="256032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438912" y="1920240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• Fixed Wing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438912" y="2267712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• Multirotor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438912" y="2615184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• Hybrid VTOL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6400800" y="1463040"/>
            <a:ext cx="2560320" cy="1645920"/>
          </a:xfrm>
          <a:prstGeom prst="rect">
            <a:avLst/>
          </a:prstGeom>
          <a:solidFill>
            <a:srgbClr val="F8F9FE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6400800" y="1463040"/>
            <a:ext cx="2560200" cy="54900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6400800" y="1572768"/>
            <a:ext cx="256032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PAYLOAD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6565392" y="1920240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• RGB Camera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6565392" y="2267712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• LiDAR Sensor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6565392" y="2615184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• Multispectral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438912" y="3749040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438912" y="4096512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438912" y="4443984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6400800" y="3401568"/>
            <a:ext cx="256032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6565392" y="3749040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6565392" y="4096512"/>
            <a:ext cx="22402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6" title="giph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040" y="2615180"/>
            <a:ext cx="3261360" cy="244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E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/>
          <p:nvPr/>
        </p:nvSpPr>
        <p:spPr>
          <a:xfrm>
            <a:off x="990875" y="164600"/>
            <a:ext cx="1783200" cy="310800"/>
          </a:xfrm>
          <a:prstGeom prst="roundRect">
            <a:avLst>
              <a:gd fmla="val 44118" name="adj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852500" y="139167"/>
            <a:ext cx="201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01  •  INTRODUCTION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697675" y="459515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3200"/>
              <a:buFont typeface="Trebuchet MS"/>
              <a:buNone/>
            </a:pPr>
            <a:r>
              <a:rPr b="1" i="0" lang="en-US" sz="32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Types of Drones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990865" y="1129283"/>
            <a:ext cx="2697600" cy="171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990865" y="1129283"/>
            <a:ext cx="2697600" cy="54900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990865" y="1220722"/>
            <a:ext cx="777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🚁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1768105" y="1239011"/>
            <a:ext cx="1828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Multirotor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768105" y="1568195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DJI Phantom / Mavic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Ideal for survey &amp; photo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768105" y="2409443"/>
            <a:ext cx="1783200" cy="292500"/>
          </a:xfrm>
          <a:prstGeom prst="roundRect">
            <a:avLst>
              <a:gd fmla="val 25000" name="adj"/>
            </a:avLst>
          </a:prstGeom>
          <a:solidFill>
            <a:srgbClr val="EEF2FF"/>
          </a:solidFill>
          <a:ln cap="flat" cmpd="sng" w="9525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1768105" y="2409443"/>
            <a:ext cx="1783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Most common type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4885150" y="1149983"/>
            <a:ext cx="2697600" cy="171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4885150" y="1149983"/>
            <a:ext cx="2697600" cy="54900"/>
          </a:xfrm>
          <a:prstGeom prst="rect">
            <a:avLst/>
          </a:prstGeom>
          <a:solidFill>
            <a:srgbClr val="1565C0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4885150" y="1241422"/>
            <a:ext cx="777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✈️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5662390" y="1259711"/>
            <a:ext cx="1828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Fixed Wing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5662390" y="1588895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senseFly eBee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Long range, large areas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5662390" y="2430143"/>
            <a:ext cx="1783200" cy="292500"/>
          </a:xfrm>
          <a:prstGeom prst="roundRect">
            <a:avLst>
              <a:gd fmla="val 25000" name="adj"/>
            </a:avLst>
          </a:prstGeom>
          <a:solidFill>
            <a:srgbClr val="EEF2FF"/>
          </a:solidFill>
          <a:ln cap="flat" cmpd="sng" w="9525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5662390" y="2430143"/>
            <a:ext cx="1783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Agriculture &amp; mapping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4885160" y="3115932"/>
            <a:ext cx="2697600" cy="171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4885150" y="3010724"/>
            <a:ext cx="2697600" cy="54900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4885160" y="3207373"/>
            <a:ext cx="777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🔀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5662400" y="3225660"/>
            <a:ext cx="1828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Hybrid VTOL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5662400" y="3554845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Best of both worlds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Vertical takeoff + speed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5662400" y="4396093"/>
            <a:ext cx="1783200" cy="292500"/>
          </a:xfrm>
          <a:prstGeom prst="roundRect">
            <a:avLst>
              <a:gd fmla="val 25000" name="adj"/>
            </a:avLst>
          </a:prstGeom>
          <a:solidFill>
            <a:srgbClr val="EEF2FF"/>
          </a:solidFill>
          <a:ln cap="flat" cmpd="sng" w="9525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5662400" y="4396093"/>
            <a:ext cx="1783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Military &amp; delivery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990865" y="3088665"/>
            <a:ext cx="2697600" cy="171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8100000" dist="25400">
              <a:srgbClr val="000000">
                <a:alpha val="70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990865" y="3088665"/>
            <a:ext cx="2697600" cy="54900"/>
          </a:xfrm>
          <a:prstGeom prst="rect">
            <a:avLst/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990865" y="3180105"/>
            <a:ext cx="777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🤏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768105" y="3198393"/>
            <a:ext cx="1828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Nano / Mini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1768105" y="3527577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DJI Mini 4 Pro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Consumer grade, light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1768105" y="4368825"/>
            <a:ext cx="1783200" cy="292500"/>
          </a:xfrm>
          <a:prstGeom prst="roundRect">
            <a:avLst>
              <a:gd fmla="val 25000" name="adj"/>
            </a:avLst>
          </a:prstGeom>
          <a:solidFill>
            <a:srgbClr val="EEF2FF"/>
          </a:solidFill>
          <a:ln cap="flat" cmpd="sng" w="9525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1768105" y="4368825"/>
            <a:ext cx="1783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Urban photography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01  •  INTRODUCTION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457200" y="54864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Why Drones?  Where in India?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365760" y="1234440"/>
            <a:ext cx="2103120" cy="1207008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365760" y="1234440"/>
            <a:ext cx="2103120" cy="54864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365760" y="132588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⚡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365760" y="1737360"/>
            <a:ext cx="21031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10×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457200" y="2103120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Faster than ground survey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2697480" y="1234440"/>
            <a:ext cx="2103120" cy="1207008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2697480" y="1234440"/>
            <a:ext cx="2103120" cy="54864"/>
          </a:xfrm>
          <a:prstGeom prst="rect">
            <a:avLst/>
          </a:prstGeom>
          <a:solidFill>
            <a:srgbClr val="2E7D32"/>
          </a:solidFill>
          <a:ln cap="flat" cmpd="sng" w="12700">
            <a:solidFill>
              <a:srgbClr val="2E7D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/>
          <p:nvPr/>
        </p:nvSpPr>
        <p:spPr>
          <a:xfrm>
            <a:off x="2697480" y="132588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💰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2697480" y="1737360"/>
            <a:ext cx="21031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2788920" y="2103120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Cost saving vs traditional methods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365760" y="2606040"/>
            <a:ext cx="2103120" cy="1207008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365760" y="2606040"/>
            <a:ext cx="2103120" cy="54864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365760" y="269748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🎯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365760" y="3108960"/>
            <a:ext cx="21031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2–5 cm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457200" y="3474720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Accuracy with RTK GPS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2697480" y="2606040"/>
            <a:ext cx="2103120" cy="1207008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8100000" dist="12700">
              <a:srgbClr val="000000">
                <a:alpha val="705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2697480" y="2606040"/>
            <a:ext cx="2103120" cy="54864"/>
          </a:xfrm>
          <a:prstGeom prst="rect">
            <a:avLst/>
          </a:prstGeom>
          <a:solidFill>
            <a:srgbClr val="E65100"/>
          </a:solidFill>
          <a:ln cap="flat" cmpd="sng" w="12700">
            <a:solidFill>
              <a:srgbClr val="E65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2697480" y="269748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🔒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2697480" y="3108960"/>
            <a:ext cx="21031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65100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E65100"/>
                </a:solidFill>
                <a:latin typeface="Calibri"/>
                <a:ea typeface="Calibri"/>
                <a:cs typeface="Calibri"/>
                <a:sym typeface="Calibri"/>
              </a:rPr>
              <a:t>SAFE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2788920" y="3474720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No human in hazardous zones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4937760" y="1143000"/>
            <a:ext cx="3886200" cy="3749040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4937760" y="1143000"/>
            <a:ext cx="3886200" cy="54864"/>
          </a:xfrm>
          <a:prstGeom prst="rect">
            <a:avLst/>
          </a:prstGeom>
          <a:solidFill>
            <a:srgbClr val="FF6600"/>
          </a:solidFill>
          <a:ln cap="flat" cmpd="sng" w="127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5074920" y="1234440"/>
            <a:ext cx="36118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1A237E"/>
                </a:solidFill>
                <a:latin typeface="Calibri"/>
                <a:ea typeface="Calibri"/>
                <a:cs typeface="Calibri"/>
                <a:sym typeface="Calibri"/>
              </a:rPr>
              <a:t>🗺️  Where Drones Fly in India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074920" y="1664208"/>
            <a:ext cx="4114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🌾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5532120" y="1719072"/>
            <a:ext cx="31546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Farmlands  —  Punjab wheat, AP rice paddies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5074920" y="2185416"/>
            <a:ext cx="4114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🏙️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5532120" y="2240280"/>
            <a:ext cx="31546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Smart Cities  —  Bengaluru, Hyderabad, GIFT City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5074920" y="2706624"/>
            <a:ext cx="4114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⛰️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5532120" y="2761488"/>
            <a:ext cx="31546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Remote Terrain  —  Himachal valleys, NE forest zones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5074920" y="3227832"/>
            <a:ext cx="4114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🏗️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5532120" y="3282696"/>
            <a:ext cx="31546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Construction  —  Mumbai Metro, Navi Mumbai Airport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5074920" y="3749040"/>
            <a:ext cx="4114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🌊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5532120" y="3803904"/>
            <a:ext cx="31546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Coastlines  —  Kerala, Odisha flood mapping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5074920" y="4270248"/>
            <a:ext cx="4114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⛏️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5532120" y="4325112"/>
            <a:ext cx="31546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Mining Zones  —   iron ore,  mines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37E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/>
          <p:nvPr/>
        </p:nvSpPr>
        <p:spPr>
          <a:xfrm>
            <a:off x="-914400" y="-914400"/>
            <a:ext cx="3657600" cy="3657600"/>
          </a:xfrm>
          <a:prstGeom prst="ellipse">
            <a:avLst/>
          </a:prstGeom>
          <a:solidFill>
            <a:srgbClr val="283593">
              <a:alpha val="60000"/>
            </a:srgbClr>
          </a:solidFill>
          <a:ln cap="flat" cmpd="sng" w="12700">
            <a:solidFill>
              <a:srgbClr val="2835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858000" y="3200400"/>
            <a:ext cx="3657600" cy="3657600"/>
          </a:xfrm>
          <a:prstGeom prst="ellipse">
            <a:avLst/>
          </a:prstGeom>
          <a:solidFill>
            <a:srgbClr val="283593">
              <a:alpha val="50196"/>
            </a:srgbClr>
          </a:solidFill>
          <a:ln cap="flat" cmpd="sng" w="12700">
            <a:solidFill>
              <a:srgbClr val="2835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457200" y="91440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CAF9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90CAF9"/>
                </a:solidFill>
                <a:latin typeface="Calibri"/>
                <a:ea typeface="Calibri"/>
                <a:cs typeface="Calibri"/>
                <a:sym typeface="Calibri"/>
              </a:rPr>
              <a:t>SECTION 02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457200" y="1234440"/>
            <a:ext cx="82296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Calibri"/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🛰️   vs   🚁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457200" y="2286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Satellite  vs  Drone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02  •  SATELLITE vs DRONE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457200" y="54864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Head-to-Head Comparison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320040" y="1170432"/>
            <a:ext cx="2834640" cy="475488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3246120" y="1170432"/>
            <a:ext cx="2697480" cy="475488"/>
          </a:xfrm>
          <a:prstGeom prst="rect">
            <a:avLst/>
          </a:prstGeom>
          <a:solidFill>
            <a:srgbClr val="E8EAF6"/>
          </a:solidFill>
          <a:ln cap="flat" cmpd="sng" w="1905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6035040" y="1170432"/>
            <a:ext cx="2743200" cy="475488"/>
          </a:xfrm>
          <a:prstGeom prst="rect">
            <a:avLst/>
          </a:prstGeom>
          <a:solidFill>
            <a:srgbClr val="E0F2F1"/>
          </a:solidFill>
          <a:ln cap="flat" cmpd="sng" w="1905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"/>
          <p:cNvSpPr/>
          <p:nvPr/>
        </p:nvSpPr>
        <p:spPr>
          <a:xfrm>
            <a:off x="320040" y="1170432"/>
            <a:ext cx="2834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PARAMETER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3246120" y="1170432"/>
            <a:ext cx="269748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🛰️  SATELLITE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6035040" y="1170432"/>
            <a:ext cx="274320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🚁  DRONE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320040" y="1719072"/>
            <a:ext cx="2834640" cy="62179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"/>
          <p:cNvSpPr/>
          <p:nvPr/>
        </p:nvSpPr>
        <p:spPr>
          <a:xfrm>
            <a:off x="3246120" y="1719072"/>
            <a:ext cx="2697480" cy="62179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6035040" y="1719072"/>
            <a:ext cx="2743200" cy="621792"/>
          </a:xfrm>
          <a:prstGeom prst="rect">
            <a:avLst/>
          </a:prstGeom>
          <a:solidFill>
            <a:srgbClr val="E8F5E9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320040" y="1719072"/>
            <a:ext cx="28346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📐  Resolution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3246120" y="1719072"/>
            <a:ext cx="269748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30 cm – 5 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(WorldView-3: ~30 cm)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6035040" y="1719072"/>
            <a:ext cx="27432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1–5 cm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(RTK equipped)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8595360" y="1719072"/>
            <a:ext cx="2286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320040" y="2377440"/>
            <a:ext cx="2834640" cy="621792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3246120" y="2377440"/>
            <a:ext cx="2697480" cy="621792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6035040" y="2377440"/>
            <a:ext cx="2743200" cy="621792"/>
          </a:xfrm>
          <a:prstGeom prst="rect">
            <a:avLst/>
          </a:prstGeom>
          <a:solidFill>
            <a:srgbClr val="E8F5E9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"/>
          <p:cNvSpPr/>
          <p:nvPr/>
        </p:nvSpPr>
        <p:spPr>
          <a:xfrm>
            <a:off x="320040" y="2377440"/>
            <a:ext cx="28346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💰  Cost (per km²)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3246120" y="2377440"/>
            <a:ext cx="269748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Varies widely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(licensed archive data)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6035040" y="2377440"/>
            <a:ext cx="27432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₹200–₹800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(operational cost)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8595360" y="2377440"/>
            <a:ext cx="2286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320040" y="3035808"/>
            <a:ext cx="2834640" cy="62179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3246120" y="3035808"/>
            <a:ext cx="2697480" cy="62179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0"/>
          <p:cNvSpPr/>
          <p:nvPr/>
        </p:nvSpPr>
        <p:spPr>
          <a:xfrm>
            <a:off x="6035040" y="3035808"/>
            <a:ext cx="2743200" cy="62179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320040" y="3035808"/>
            <a:ext cx="28346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📡  Coverage Area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3246120" y="3035808"/>
            <a:ext cx="269748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Hundreds of km² per pass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035040" y="3035808"/>
            <a:ext cx="27432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5–50 km² per flight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320040" y="3694176"/>
            <a:ext cx="2834640" cy="621792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3246120" y="3694176"/>
            <a:ext cx="2697480" cy="621792"/>
          </a:xfrm>
          <a:prstGeom prst="rect">
            <a:avLst/>
          </a:prstGeom>
          <a:solidFill>
            <a:srgbClr val="F8F9FE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6035040" y="3694176"/>
            <a:ext cx="2743200" cy="621792"/>
          </a:xfrm>
          <a:prstGeom prst="rect">
            <a:avLst/>
          </a:prstGeom>
          <a:solidFill>
            <a:srgbClr val="E8F5E9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320040" y="3694176"/>
            <a:ext cx="28346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⛅  Weather Dep.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3246120" y="3694176"/>
            <a:ext cx="269748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Cloud-free needed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Delay: days to weeks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6035040" y="3694176"/>
            <a:ext cx="27432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Wind &lt; 15 m/s needed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Flexible scheduling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8595360" y="3694176"/>
            <a:ext cx="2286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320040" y="4352544"/>
            <a:ext cx="2834640" cy="62179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3246120" y="4352544"/>
            <a:ext cx="2697480" cy="62179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6035040" y="4352544"/>
            <a:ext cx="2743200" cy="621792"/>
          </a:xfrm>
          <a:prstGeom prst="rect">
            <a:avLst/>
          </a:prstGeom>
          <a:solidFill>
            <a:srgbClr val="E8F5E9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320040" y="4352544"/>
            <a:ext cx="28346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⏱️  Revisit Time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3246120" y="4352544"/>
            <a:ext cx="269748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1–16 days (orbit cycle)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6035040" y="4352544"/>
            <a:ext cx="27432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On-demand, same day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8595360" y="4352544"/>
            <a:ext cx="22860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7D32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2E7D32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320040" y="4828032"/>
            <a:ext cx="85039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Calibri"/>
              <a:buNone/>
            </a:pPr>
            <a:r>
              <a:rPr b="0" i="1" lang="en-US" sz="9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✓ = Drone advantage in this parameter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E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/>
          <p:nvPr/>
        </p:nvSpPr>
        <p:spPr>
          <a:xfrm>
            <a:off x="457200" y="164592"/>
            <a:ext cx="2011680" cy="310896"/>
          </a:xfrm>
          <a:prstGeom prst="roundRect">
            <a:avLst>
              <a:gd fmla="val 44118" name="adj"/>
            </a:avLst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457200" y="164592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02  •  SATELLITE vs DRONE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457200" y="54864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8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1A237E"/>
                </a:solidFill>
                <a:latin typeface="Trebuchet MS"/>
                <a:ea typeface="Trebuchet MS"/>
                <a:cs typeface="Trebuchet MS"/>
                <a:sym typeface="Trebuchet MS"/>
              </a:rPr>
              <a:t>Resolution: The Game Changer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57200" y="100584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rPr>
              <a:t>Same field. Three different sensors. Three very different stories.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365760" y="1371600"/>
            <a:ext cx="2697480" cy="3566160"/>
          </a:xfrm>
          <a:prstGeom prst="rect">
            <a:avLst/>
          </a:prstGeom>
          <a:solidFill>
            <a:srgbClr val="F5F5F5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"/>
          <p:cNvSpPr/>
          <p:nvPr/>
        </p:nvSpPr>
        <p:spPr>
          <a:xfrm>
            <a:off x="365760" y="1371600"/>
            <a:ext cx="2697480" cy="54864"/>
          </a:xfrm>
          <a:prstGeom prst="rect">
            <a:avLst/>
          </a:prstGeom>
          <a:solidFill>
            <a:srgbClr val="424242"/>
          </a:solidFill>
          <a:ln cap="flat" cmpd="sng" w="127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"/>
          <p:cNvSpPr/>
          <p:nvPr/>
        </p:nvSpPr>
        <p:spPr>
          <a:xfrm>
            <a:off x="365760" y="1444752"/>
            <a:ext cx="26974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Google Maps Satellite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365760" y="1783080"/>
            <a:ext cx="26974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⬛⬛⬛⬛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⬛⬜⬜⬛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⬛⬜⬜⬛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⬛⬛⬛⬛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594360" y="2852928"/>
            <a:ext cx="2240280" cy="347472"/>
          </a:xfrm>
          <a:prstGeom prst="rect">
            <a:avLst/>
          </a:prstGeom>
          <a:solidFill>
            <a:srgbClr val="424242"/>
          </a:solidFill>
          <a:ln cap="flat" cmpd="sng" w="127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594360" y="2852928"/>
            <a:ext cx="22402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GSD: ~50–100 cm/pixel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502920" y="3246120"/>
            <a:ext cx="2423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Useful for navigation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and basic city planning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502920" y="3840480"/>
            <a:ext cx="24231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Low Resolution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502920" y="4114800"/>
            <a:ext cx="242316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🗺️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3246120" y="1371600"/>
            <a:ext cx="2697480" cy="3566160"/>
          </a:xfrm>
          <a:prstGeom prst="rect">
            <a:avLst/>
          </a:prstGeom>
          <a:solidFill>
            <a:srgbClr val="EEF0FB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3246120" y="1371600"/>
            <a:ext cx="2697480" cy="54864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3246120" y="1444752"/>
            <a:ext cx="26974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Satellite (e.g. WorldView-3)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3246120" y="1783080"/>
            <a:ext cx="26974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🟦🟦🟦🟦🟦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🟦⬜⬜⬜🟦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🟦⬜⬜⬜🟦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🟦🟦🟦🟦🟦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3474720" y="2852928"/>
            <a:ext cx="2240280" cy="347472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3474720" y="2852928"/>
            <a:ext cx="22402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GSD: ~30 cm/pixel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3383280" y="3246120"/>
            <a:ext cx="2423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Building outlines &amp; field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boundaries visible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3383280" y="3840480"/>
            <a:ext cx="24231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3F51B5"/>
                </a:solidFill>
                <a:latin typeface="Calibri"/>
                <a:ea typeface="Calibri"/>
                <a:cs typeface="Calibri"/>
                <a:sym typeface="Calibri"/>
              </a:rPr>
              <a:t>Medium Resolution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3383280" y="4114800"/>
            <a:ext cx="242316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🛰️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6126480" y="1371600"/>
            <a:ext cx="2697480" cy="3566160"/>
          </a:xfrm>
          <a:prstGeom prst="rect">
            <a:avLst/>
          </a:prstGeom>
          <a:solidFill>
            <a:srgbClr val="E8F5F2"/>
          </a:solidFill>
          <a:ln cap="flat" cmpd="sng" w="127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81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6126480" y="1371600"/>
            <a:ext cx="2697480" cy="54864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"/>
          <p:cNvSpPr/>
          <p:nvPr/>
        </p:nvSpPr>
        <p:spPr>
          <a:xfrm>
            <a:off x="6126480" y="1444752"/>
            <a:ext cx="26974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Drone (RTK Camera)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6126480" y="1783080"/>
            <a:ext cx="26974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🟩🟩🟩🟩🟩🟩🟩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🟩⬜⬜⬜⬜⬜🟩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🟩⬜🟫🟫⬜⬜🟩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🟩⬜⬜⬜⬜⬜🟩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🟩🟩🟩🟩🟩🟩🟩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6355080" y="2852928"/>
            <a:ext cx="2240280" cy="347472"/>
          </a:xfrm>
          <a:prstGeom prst="rect">
            <a:avLst/>
          </a:prstGeom>
          <a:solidFill>
            <a:srgbClr val="00897B"/>
          </a:solidFill>
          <a:ln cap="flat" cmpd="sng" w="12700">
            <a:solidFill>
              <a:srgbClr val="008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6355080" y="2852928"/>
            <a:ext cx="22402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GSD: 1–5 cm/pixel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6263640" y="3246120"/>
            <a:ext cx="2423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Individual plants, cracks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in concrete — centimeter detail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6263640" y="3840480"/>
            <a:ext cx="24231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897B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0897B"/>
                </a:solidFill>
                <a:latin typeface="Calibri"/>
                <a:ea typeface="Calibri"/>
                <a:cs typeface="Calibri"/>
                <a:sym typeface="Calibri"/>
              </a:rPr>
              <a:t>Ultra High Resolution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6263640" y="4114800"/>
            <a:ext cx="242316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🚁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